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7556500" cy="10693400"/>
  <p:notesSz cx="7556500" cy="106934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0" d="100"/>
          <a:sy n="140" d="100"/>
        </p:scale>
        <p:origin x="-6" y="-61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868171"/>
            <a:ext cx="6149340" cy="3946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libri"/>
                <a:cs typeface="Calibri"/>
              </a:rPr>
              <a:t>1.1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FUNCIÓN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ANÁLISIS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 PRETURBACIONES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SISTEMAS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POTENCIA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715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perturbaciones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resumir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siguientes </a:t>
            </a:r>
            <a:r>
              <a:rPr sz="1100" dirty="0">
                <a:latin typeface="Calibri"/>
                <a:cs typeface="Calibri"/>
              </a:rPr>
              <a:t>funciones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principales: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241300" marR="6985" indent="-229235" algn="just">
              <a:lnSpc>
                <a:spcPct val="101800"/>
              </a:lnSpc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necesidad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pronto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posible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ocurra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o</a:t>
            </a:r>
            <a:r>
              <a:rPr sz="1100" dirty="0">
                <a:latin typeface="Calibri"/>
                <a:cs typeface="Calibri"/>
              </a:rPr>
              <a:t> perturbación,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restaurar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segura.</a:t>
            </a:r>
            <a:endParaRPr sz="1100">
              <a:latin typeface="Calibri"/>
              <a:cs typeface="Calibri"/>
            </a:endParaRPr>
          </a:p>
          <a:p>
            <a:pPr marL="241300" marR="6985" indent="-229235" algn="just">
              <a:lnSpc>
                <a:spcPct val="101800"/>
              </a:lnSpc>
              <a:spcBef>
                <a:spcPts val="5"/>
              </a:spcBef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necesidad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diseñar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 un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pre-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razonable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previo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(de 5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ciclos)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0" dirty="0">
                <a:latin typeface="Calibri"/>
                <a:cs typeface="Calibri"/>
              </a:rPr>
              <a:t> capturar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condiciones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inicio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incipientes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(por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ejemplo,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desbordamiento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supresor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sobretensiones).</a:t>
            </a:r>
            <a:endParaRPr sz="1100">
              <a:latin typeface="Calibri"/>
              <a:cs typeface="Calibri"/>
            </a:endParaRPr>
          </a:p>
          <a:p>
            <a:pPr marL="241300" marR="6985" indent="-229235" algn="just">
              <a:lnSpc>
                <a:spcPts val="1340"/>
              </a:lnSpc>
              <a:spcBef>
                <a:spcPts val="40"/>
              </a:spcBef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necesidad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diseñar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post-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largo,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ajustable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0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poder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analizar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despeje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protección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respaldo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(60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más)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oscilaciones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limitadas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(varios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segundos)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aparición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perturbaciones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sistema.</a:t>
            </a:r>
            <a:endParaRPr sz="1100">
              <a:latin typeface="Calibri"/>
              <a:cs typeface="Calibri"/>
            </a:endParaRPr>
          </a:p>
          <a:p>
            <a:pPr marL="241300" marR="7620" indent="-229235" algn="just">
              <a:lnSpc>
                <a:spcPts val="1340"/>
              </a:lnSpc>
              <a:spcBef>
                <a:spcPts val="10"/>
              </a:spcBef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necesidad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manipular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analizar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efecto </a:t>
            </a:r>
            <a:r>
              <a:rPr sz="1100" dirty="0">
                <a:latin typeface="Calibri"/>
                <a:cs typeface="Calibri"/>
              </a:rPr>
              <a:t>de las </a:t>
            </a:r>
            <a:r>
              <a:rPr sz="1100" spc="-10" dirty="0">
                <a:latin typeface="Calibri"/>
                <a:cs typeface="Calibri"/>
              </a:rPr>
              <a:t>fallas.</a:t>
            </a:r>
            <a:endParaRPr sz="1100">
              <a:latin typeface="Calibri"/>
              <a:cs typeface="Calibri"/>
            </a:endParaRPr>
          </a:p>
          <a:p>
            <a:pPr marL="241300" indent="-229235" algn="just">
              <a:lnSpc>
                <a:spcPts val="1305"/>
              </a:lnSpc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necesidad,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finalmente,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manipular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seleccionados.</a:t>
            </a:r>
            <a:endParaRPr sz="1100">
              <a:latin typeface="Calibri"/>
              <a:cs typeface="Calibri"/>
            </a:endParaRPr>
          </a:p>
          <a:p>
            <a:pPr marL="241300" marR="5080" indent="-229235" algn="just">
              <a:lnSpc>
                <a:spcPct val="101800"/>
              </a:lnSpc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Idealmente,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llevarse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cabo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operaciones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 </a:t>
            </a:r>
            <a:r>
              <a:rPr sz="1100" spc="-10" dirty="0">
                <a:latin typeface="Calibri"/>
                <a:cs typeface="Calibri"/>
              </a:rPr>
              <a:t>sistema.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00"/>
              </a:lnSpc>
            </a:pPr>
            <a:r>
              <a:rPr sz="1100" dirty="0">
                <a:latin typeface="Calibri"/>
                <a:cs typeface="Calibri"/>
              </a:rPr>
              <a:t>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manera,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clarificados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normalmente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conducir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descubrir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problemas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equipos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ejemplos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enseñanza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comportamiento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fenómenos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potencia.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partir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análisis,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preparar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informes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mensuales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perturbaciones.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Además,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generar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informes.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centrará </a:t>
            </a:r>
            <a:r>
              <a:rPr sz="1100" dirty="0">
                <a:latin typeface="Calibri"/>
                <a:cs typeface="Calibri"/>
              </a:rPr>
              <a:t>principalmente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respuestas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siguientes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básicas: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627" y="4791582"/>
            <a:ext cx="133350" cy="535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Calibri"/>
                <a:cs typeface="Calibri"/>
              </a:rPr>
              <a:t>1.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spc="-25" dirty="0">
                <a:latin typeface="Calibri"/>
                <a:cs typeface="Calibri"/>
              </a:rPr>
              <a:t>2.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3.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56512" y="4791582"/>
            <a:ext cx="1815464" cy="535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¿Qué</a:t>
            </a:r>
            <a:r>
              <a:rPr sz="1100" spc="-10" dirty="0">
                <a:latin typeface="Calibri"/>
                <a:cs typeface="Calibri"/>
              </a:rPr>
              <a:t> pasó?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dirty="0">
                <a:latin typeface="Calibri"/>
                <a:cs typeface="Calibri"/>
              </a:rPr>
              <a:t>¿Por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qué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sucedió?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¿Qué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respecto?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6627" y="5303646"/>
            <a:ext cx="6148705" cy="104584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1699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esencia,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desarrollar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Tradicionalmente,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controla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voltajes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 del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potencia, mientras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 un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registrador 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secuencia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(SER)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salidas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relé,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posiciones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interruptor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seccionadores,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alarmas, </a:t>
            </a:r>
            <a:r>
              <a:rPr sz="1100" dirty="0">
                <a:latin typeface="Calibri"/>
                <a:cs typeface="Calibri"/>
              </a:rPr>
              <a:t>objetivos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canales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comunicación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relés.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integrar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ambas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funciones </a:t>
            </a:r>
            <a:r>
              <a:rPr sz="1100" dirty="0">
                <a:latin typeface="Calibri"/>
                <a:cs typeface="Calibri"/>
              </a:rPr>
              <a:t>monitoreando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magnitudes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analógicas.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siguientes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algunas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funciones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análisis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junto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-10" dirty="0">
                <a:latin typeface="Calibri"/>
                <a:cs typeface="Calibri"/>
              </a:rPr>
              <a:t> proporcionar: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6627" y="6326504"/>
            <a:ext cx="133350" cy="8769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Calibri"/>
                <a:cs typeface="Calibri"/>
              </a:rPr>
              <a:t>1.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spc="-25" dirty="0">
                <a:latin typeface="Calibri"/>
                <a:cs typeface="Calibri"/>
              </a:rPr>
              <a:t>2.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3.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4.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5.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6512" y="6326504"/>
            <a:ext cx="1474470" cy="87693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107950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operación </a:t>
            </a:r>
            <a:r>
              <a:rPr sz="1100" dirty="0">
                <a:latin typeface="Calibri"/>
                <a:cs typeface="Calibri"/>
              </a:rPr>
              <a:t>Tipos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fallas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Tiempos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despeje </a:t>
            </a:r>
            <a:r>
              <a:rPr sz="1100" dirty="0">
                <a:latin typeface="Calibri"/>
                <a:cs typeface="Calibri"/>
              </a:rPr>
              <a:t>Tiempos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recierre </a:t>
            </a:r>
            <a:r>
              <a:rPr sz="1100" dirty="0">
                <a:latin typeface="Calibri"/>
                <a:cs typeface="Calibri"/>
              </a:rPr>
              <a:t>Problemas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como: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6512" y="7179944"/>
            <a:ext cx="140970" cy="704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Calibri"/>
                <a:cs typeface="Calibri"/>
              </a:rPr>
              <a:t>a)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spc="-25" dirty="0">
                <a:latin typeface="Calibri"/>
                <a:cs typeface="Calibri"/>
              </a:rPr>
              <a:t>b)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25" dirty="0">
                <a:latin typeface="Calibri"/>
                <a:cs typeface="Calibri"/>
              </a:rPr>
              <a:t>c)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spc="-25" dirty="0">
                <a:latin typeface="Calibri"/>
                <a:cs typeface="Calibri"/>
              </a:rPr>
              <a:t>d)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6041" y="7179944"/>
            <a:ext cx="1166495" cy="704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85"/>
              </a:spcBef>
            </a:pP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disparo</a:t>
            </a:r>
            <a:r>
              <a:rPr sz="1100" spc="4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objetivo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reseteo </a:t>
            </a:r>
            <a:r>
              <a:rPr sz="1100" dirty="0">
                <a:latin typeface="Calibri"/>
                <a:cs typeface="Calibri"/>
              </a:rPr>
              <a:t>despeje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retardo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6627" y="7861553"/>
            <a:ext cx="1333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Calibri"/>
                <a:cs typeface="Calibri"/>
              </a:rPr>
              <a:t>6.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6512" y="7861553"/>
            <a:ext cx="5699125" cy="876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Problemas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comunicación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como:</a:t>
            </a:r>
            <a:endParaRPr sz="1100"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spcBef>
                <a:spcPts val="25"/>
              </a:spcBef>
              <a:buAutoNum type="alphaLcParenR"/>
              <a:tabLst>
                <a:tab pos="241300" algn="l"/>
              </a:tabLst>
            </a:pPr>
            <a:r>
              <a:rPr sz="1100" dirty="0">
                <a:latin typeface="Calibri"/>
                <a:cs typeface="Calibri"/>
              </a:rPr>
              <a:t>Operación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falsa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esquemas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bloqueo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huecos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transmisión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portador</a:t>
            </a:r>
            <a:endParaRPr sz="1100">
              <a:latin typeface="Calibri"/>
              <a:cs typeface="Calibri"/>
            </a:endParaRPr>
          </a:p>
          <a:p>
            <a:pPr marL="240665" marR="5080" indent="-228600">
              <a:lnSpc>
                <a:spcPct val="101800"/>
              </a:lnSpc>
              <a:buAutoNum type="alphaLcParenR"/>
              <a:tabLst>
                <a:tab pos="241300" algn="l"/>
              </a:tabLst>
            </a:pP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operar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esquemas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transferencia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disparo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sobrealcance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permisivos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pérdida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señal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Problemas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interruptor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como: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6627" y="8544305"/>
            <a:ext cx="1333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Calibri"/>
                <a:cs typeface="Calibri"/>
              </a:rPr>
              <a:t>7.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6512" y="8714993"/>
            <a:ext cx="140970" cy="875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Calibri"/>
                <a:cs typeface="Calibri"/>
              </a:rPr>
              <a:t>a)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b)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25" dirty="0">
                <a:latin typeface="Calibri"/>
                <a:cs typeface="Calibri"/>
              </a:rPr>
              <a:t>c)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d)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spc="-25" dirty="0">
                <a:latin typeface="Calibri"/>
                <a:cs typeface="Calibri"/>
              </a:rPr>
              <a:t>e)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06041" y="8714993"/>
            <a:ext cx="1525270" cy="8750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85"/>
              </a:spcBef>
            </a:pPr>
            <a:r>
              <a:rPr sz="1100" dirty="0">
                <a:latin typeface="Calibri"/>
                <a:cs typeface="Calibri"/>
              </a:rPr>
              <a:t>Arcos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entre</a:t>
            </a:r>
            <a:r>
              <a:rPr sz="1100" spc="-10" dirty="0">
                <a:latin typeface="Calibri"/>
                <a:cs typeface="Calibri"/>
              </a:rPr>
              <a:t> contactos </a:t>
            </a:r>
            <a:r>
              <a:rPr sz="1100" dirty="0">
                <a:latin typeface="Calibri"/>
                <a:cs typeface="Calibri"/>
              </a:rPr>
              <a:t>Cierre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polos</a:t>
            </a:r>
            <a:r>
              <a:rPr sz="1100" spc="-10" dirty="0">
                <a:latin typeface="Calibri"/>
                <a:cs typeface="Calibri"/>
              </a:rPr>
              <a:t> desigual </a:t>
            </a:r>
            <a:r>
              <a:rPr sz="1100" dirty="0">
                <a:latin typeface="Calibri"/>
                <a:cs typeface="Calibri"/>
              </a:rPr>
              <a:t>Apertura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desigual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polo </a:t>
            </a:r>
            <a:r>
              <a:rPr sz="1100" spc="-10" dirty="0">
                <a:latin typeface="Calibri"/>
                <a:cs typeface="Calibri"/>
              </a:rPr>
              <a:t>Re-descarga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spc="-10" dirty="0">
                <a:latin typeface="Calibri"/>
                <a:cs typeface="Calibri"/>
              </a:rPr>
              <a:t>Reencendido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6627" y="9566858"/>
            <a:ext cx="133350" cy="364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Calibri"/>
                <a:cs typeface="Calibri"/>
              </a:rPr>
              <a:t>8.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9.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6512" y="9566858"/>
            <a:ext cx="5050790" cy="364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Magnitudes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conﬁrmar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cortocircuito </a:t>
            </a:r>
            <a:r>
              <a:rPr sz="1100" dirty="0">
                <a:latin typeface="Calibri"/>
                <a:cs typeface="Calibri"/>
              </a:rPr>
              <a:t>Saturación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TCs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7483"/>
            <a:ext cx="6149340" cy="9063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2280" indent="-450215">
              <a:lnSpc>
                <a:spcPct val="100000"/>
              </a:lnSpc>
              <a:spcBef>
                <a:spcPts val="100"/>
              </a:spcBef>
              <a:buAutoNum type="arabicPeriod" startAt="10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asimétrica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causada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DC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(corriente </a:t>
            </a:r>
            <a:r>
              <a:rPr sz="1100" spc="-10" dirty="0">
                <a:latin typeface="Calibri"/>
                <a:cs typeface="Calibri"/>
              </a:rPr>
              <a:t>continua)-offset</a:t>
            </a:r>
            <a:endParaRPr sz="11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eriod" startAt="10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ubicaciones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fallas,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actualmente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proporcionados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digitales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distancia,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también</a:t>
            </a:r>
            <a:endParaRPr sz="1100">
              <a:latin typeface="Calibri"/>
              <a:cs typeface="Calibri"/>
            </a:endParaRPr>
          </a:p>
          <a:p>
            <a:pPr marL="241300" marR="5080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proporcionados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monitorean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suficiente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cantidad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señales </a:t>
            </a:r>
            <a:r>
              <a:rPr sz="1100" dirty="0">
                <a:latin typeface="Calibri"/>
                <a:cs typeface="Calibri"/>
              </a:rPr>
              <a:t>analógicas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línea.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1.2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OBJETIVO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ANALISIS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PERTURBACIONES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DFR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715" algn="just">
              <a:lnSpc>
                <a:spcPct val="1016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Los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obtenidos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manera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continua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comportamiento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ayudar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ajustar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márgenes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operativos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dispositivos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protección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control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crítico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eléctrico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perturbación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sistema, </a:t>
            </a:r>
            <a:r>
              <a:rPr sz="1100" dirty="0">
                <a:latin typeface="Calibri"/>
                <a:cs typeface="Calibri"/>
              </a:rPr>
              <a:t>tales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fallas,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oscilaciones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maniobras.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doble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explicar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operaciones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deseadas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evaluar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rendimiento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operación correcta.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objetivo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principal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obtener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analizar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adaptar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prácticas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protección, así como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 estrategias de control para garantizar la seguridad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confiabilidad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protección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 sistema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potencia. 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objetivo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secundario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 con el propósito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aislar </a:t>
            </a:r>
            <a:r>
              <a:rPr sz="1100" spc="-10" dirty="0">
                <a:latin typeface="Calibri"/>
                <a:cs typeface="Calibri"/>
              </a:rPr>
              <a:t>problemas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incipientes.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requiere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revisión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cada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operación,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detectar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corregir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problemas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incipientes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antes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conviertan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problema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grave.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existir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capacidad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interrogación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remota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manipulación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datos.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 </a:t>
            </a:r>
            <a:r>
              <a:rPr sz="1100" dirty="0">
                <a:latin typeface="Calibri"/>
                <a:cs typeface="Calibri"/>
              </a:rPr>
              <a:t>más antes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posible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ocurra una falla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 perturbación. La base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manipularse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existir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capacidad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manipular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canales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aquellos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importancia.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asegurará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oculten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vitales.</a:t>
            </a: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Es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idea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analizar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perturbaciones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sistema,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requerir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personal </a:t>
            </a:r>
            <a:r>
              <a:rPr sz="1100" dirty="0">
                <a:latin typeface="Calibri"/>
                <a:cs typeface="Calibri"/>
              </a:rPr>
              <a:t>adicional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estar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disponible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dentro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entorno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empresa.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hecho,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cuenta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conocimiento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adquirido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analizar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operaciones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cotidiana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mucho </a:t>
            </a:r>
            <a:r>
              <a:rPr sz="1100" dirty="0">
                <a:latin typeface="Calibri"/>
                <a:cs typeface="Calibri"/>
              </a:rPr>
              <a:t>valor.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continuación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indican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algunos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obtener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perturbaciones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sistema: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Calibri"/>
              <a:cs typeface="Calibri"/>
            </a:endParaRPr>
          </a:p>
          <a:p>
            <a:pPr marL="241300" marR="6350" indent="-229235">
              <a:lnSpc>
                <a:spcPct val="100899"/>
              </a:lnSpc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Conocimiento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rendimiento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entradas,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salidas,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comunicación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 interruptores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asociados.</a:t>
            </a:r>
            <a:endParaRPr sz="1100">
              <a:latin typeface="Calibri"/>
              <a:cs typeface="Calibri"/>
            </a:endParaRPr>
          </a:p>
          <a:p>
            <a:pPr marL="241300" marR="6350" indent="-229235">
              <a:lnSpc>
                <a:spcPct val="101800"/>
              </a:lnSpc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Cálculos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media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cuadrática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(RMS)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confirman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spc="-10" dirty="0">
                <a:latin typeface="Calibri"/>
                <a:cs typeface="Calibri"/>
              </a:rPr>
              <a:t>potencia.</a:t>
            </a:r>
            <a:endParaRPr sz="11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Desarrollo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estadísticas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resumen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falla</a:t>
            </a:r>
            <a:endParaRPr sz="1100">
              <a:latin typeface="Calibri"/>
              <a:cs typeface="Calibri"/>
            </a:endParaRPr>
          </a:p>
          <a:p>
            <a:pPr marL="241300" marR="5715" indent="-229235" algn="just">
              <a:lnSpc>
                <a:spcPct val="101800"/>
              </a:lnSpc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Optimización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rendimiento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mediante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optimización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diseño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través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retroalimentación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análisis.</a:t>
            </a:r>
            <a:endParaRPr sz="1100">
              <a:latin typeface="Calibri"/>
              <a:cs typeface="Calibri"/>
            </a:endParaRPr>
          </a:p>
          <a:p>
            <a:pPr marL="241300" marR="6350" indent="-229235" algn="just">
              <a:lnSpc>
                <a:spcPct val="101800"/>
              </a:lnSpc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Identificación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fenómenos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interés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utilizarán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herramientas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enseñanza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ingenieros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mejorar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antecedentes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técnicos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básicos.</a:t>
            </a:r>
            <a:endParaRPr sz="1100">
              <a:latin typeface="Calibri"/>
              <a:cs typeface="Calibri"/>
            </a:endParaRPr>
          </a:p>
          <a:p>
            <a:pPr marL="241300" marR="5715" indent="-229235" algn="just">
              <a:lnSpc>
                <a:spcPct val="101400"/>
              </a:lnSpc>
              <a:spcBef>
                <a:spcPts val="5"/>
              </a:spcBef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Revisión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operaciones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otros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resultan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eliminación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exitosa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revelar </a:t>
            </a:r>
            <a:r>
              <a:rPr sz="1100" dirty="0">
                <a:latin typeface="Calibri"/>
                <a:cs typeface="Calibri"/>
              </a:rPr>
              <a:t>fenómenos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valiosos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 sistema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eléctrico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potencia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corrección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errores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diseño y modelado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spc="-10" dirty="0">
                <a:latin typeface="Calibri"/>
                <a:cs typeface="Calibri"/>
              </a:rPr>
              <a:t>sistema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6350">
              <a:lnSpc>
                <a:spcPct val="101800"/>
              </a:lnSpc>
            </a:pPr>
            <a:r>
              <a:rPr sz="1100" b="1" dirty="0">
                <a:latin typeface="Calibri"/>
                <a:cs typeface="Calibri"/>
              </a:rPr>
              <a:t>1.3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DETERMINACIÓN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SALUD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EQUIPOS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SISTEMA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POTENCIA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TRAVÉS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ANÁLISIS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DE </a:t>
            </a:r>
            <a:r>
              <a:rPr sz="1100" b="1" dirty="0">
                <a:latin typeface="Calibri"/>
                <a:cs typeface="Calibri"/>
              </a:rPr>
              <a:t>PERTURBACIONES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SISTEMA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Como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mencionó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anteriormente,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perturbaciones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proporcionar </a:t>
            </a:r>
            <a:r>
              <a:rPr sz="1100" dirty="0">
                <a:latin typeface="Calibri"/>
                <a:cs typeface="Calibri"/>
              </a:rPr>
              <a:t>retroalimentación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respecto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integridad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equipos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protección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asociados.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siguientes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ejemplos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algunos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resultados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pueden </a:t>
            </a:r>
            <a:r>
              <a:rPr sz="1100" dirty="0">
                <a:latin typeface="Calibri"/>
                <a:cs typeface="Calibri"/>
              </a:rPr>
              <a:t>usar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evaluar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equipamiento: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Calibri"/>
              <a:cs typeface="Calibri"/>
            </a:endParaRPr>
          </a:p>
          <a:p>
            <a:pPr marL="241300" marR="6350" indent="-229235" algn="just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1.</a:t>
            </a:r>
            <a:r>
              <a:rPr sz="1100" spc="220" dirty="0">
                <a:latin typeface="Calibri"/>
                <a:cs typeface="Calibri"/>
              </a:rPr>
              <a:t> 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detección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excesivas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banco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capacitores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cercanas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requiere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evaluación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conectadas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secundario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transformador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(CT)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reducir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sobretensión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circuitos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secundarios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CT.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7483"/>
            <a:ext cx="6149340" cy="9234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41300" marR="5715" indent="-229235" algn="just">
              <a:lnSpc>
                <a:spcPct val="101899"/>
              </a:lnSpc>
              <a:spcBef>
                <a:spcPts val="75"/>
              </a:spcBef>
              <a:buAutoNum type="arabicPeriod" startAt="2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detección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reencendido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interruptor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(CB)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interrupción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requiere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inspección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examen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CB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realización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posibles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pruebas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mantenimiento.</a:t>
            </a:r>
            <a:endParaRPr sz="1100">
              <a:latin typeface="Calibri"/>
              <a:cs typeface="Calibri"/>
            </a:endParaRPr>
          </a:p>
          <a:p>
            <a:pPr marL="241300" marR="6350" indent="-229235" algn="just">
              <a:lnSpc>
                <a:spcPct val="101800"/>
              </a:lnSpc>
              <a:spcBef>
                <a:spcPts val="5"/>
              </a:spcBef>
              <a:buAutoNum type="arabicPeriod" startAt="2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detección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cierre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apertura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desigual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polos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CB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requiere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inspección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examen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CB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realización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posibles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pruebas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mantenimiento.</a:t>
            </a:r>
            <a:endParaRPr sz="1100">
              <a:latin typeface="Calibri"/>
              <a:cs typeface="Calibri"/>
            </a:endParaRPr>
          </a:p>
          <a:p>
            <a:pPr marL="241300" marR="5080" indent="-229235" algn="just">
              <a:lnSpc>
                <a:spcPct val="101800"/>
              </a:lnSpc>
              <a:buAutoNum type="arabicPeriod" startAt="2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desaparición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ﬂujo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tercer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armónico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requiere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una </a:t>
            </a:r>
            <a:r>
              <a:rPr sz="1100" dirty="0">
                <a:latin typeface="Calibri"/>
                <a:cs typeface="Calibri"/>
              </a:rPr>
              <a:t>evaluación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posibilidad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exista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abierto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tierra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estator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cerca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neutro.</a:t>
            </a:r>
            <a:endParaRPr sz="1100">
              <a:latin typeface="Calibri"/>
              <a:cs typeface="Calibri"/>
            </a:endParaRPr>
          </a:p>
          <a:p>
            <a:pPr marL="241300" marR="6350" indent="-229235" algn="just">
              <a:lnSpc>
                <a:spcPct val="101800"/>
              </a:lnSpc>
              <a:buAutoNum type="arabicPeriod" startAt="2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determinación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operación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deseada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seguimiento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ayudar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detectar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aplicaciones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incorrectas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relé.</a:t>
            </a:r>
            <a:endParaRPr sz="1100">
              <a:latin typeface="Calibri"/>
              <a:cs typeface="Calibri"/>
            </a:endParaRPr>
          </a:p>
          <a:p>
            <a:pPr marL="241300" marR="5080" indent="-229235" algn="just">
              <a:lnSpc>
                <a:spcPts val="1340"/>
              </a:lnSpc>
              <a:spcBef>
                <a:spcPts val="40"/>
              </a:spcBef>
              <a:buAutoNum type="arabicPeriod" startAt="2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detección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seguimiento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operación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deseada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conducir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al </a:t>
            </a:r>
            <a:r>
              <a:rPr sz="1100" dirty="0">
                <a:latin typeface="Calibri"/>
                <a:cs typeface="Calibri"/>
              </a:rPr>
              <a:t>descubrimiento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ciertas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ocultas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operación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deseada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precipitar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grave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afectar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-10" dirty="0">
                <a:latin typeface="Calibri"/>
                <a:cs typeface="Calibri"/>
              </a:rPr>
              <a:t> sistema.</a:t>
            </a:r>
            <a:endParaRPr sz="1100">
              <a:latin typeface="Calibri"/>
              <a:cs typeface="Calibri"/>
            </a:endParaRPr>
          </a:p>
          <a:p>
            <a:pPr marL="241300" marR="6985" indent="-229235" algn="just">
              <a:lnSpc>
                <a:spcPts val="1340"/>
              </a:lnSpc>
              <a:spcBef>
                <a:spcPts val="10"/>
              </a:spcBef>
              <a:buAutoNum type="arabicPeriod" startAt="2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detección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fenómenos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acoplamiento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mutuo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cálculo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unidades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distancia.</a:t>
            </a:r>
            <a:endParaRPr sz="1100">
              <a:latin typeface="Calibri"/>
              <a:cs typeface="Calibri"/>
            </a:endParaRPr>
          </a:p>
          <a:p>
            <a:pPr marL="241300" marR="5715" indent="-229235" algn="just">
              <a:lnSpc>
                <a:spcPts val="1340"/>
              </a:lnSpc>
              <a:spcBef>
                <a:spcPts val="10"/>
              </a:spcBef>
              <a:buAutoNum type="arabicPeriod" startAt="2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detección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cancelación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flujo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magnético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funciones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disparo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CB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identificar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criterios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 tener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 impacto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grave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ocurrencia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futuros despejes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sistema.</a:t>
            </a:r>
            <a:endParaRPr sz="1100">
              <a:latin typeface="Calibri"/>
              <a:cs typeface="Calibri"/>
            </a:endParaRPr>
          </a:p>
          <a:p>
            <a:pPr marL="241300" indent="-229235" algn="just">
              <a:lnSpc>
                <a:spcPts val="1305"/>
              </a:lnSpc>
              <a:buAutoNum type="arabicPeriod" startAt="2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detección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transitorios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excesivos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transformador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voltaje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capacitivo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(CVT)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ocurrir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  <a:p>
            <a:pPr marL="241300" marR="5715" algn="just">
              <a:lnSpc>
                <a:spcPct val="100899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eliminar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cercanas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llevar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fino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alcance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zona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spc="-10" dirty="0">
                <a:latin typeface="Calibri"/>
                <a:cs typeface="Calibri"/>
              </a:rPr>
              <a:t>distancia.</a:t>
            </a:r>
            <a:endParaRPr sz="1100">
              <a:latin typeface="Calibri"/>
              <a:cs typeface="Calibri"/>
            </a:endParaRPr>
          </a:p>
          <a:p>
            <a:pPr marL="241300" marR="7620" indent="-229235" algn="just">
              <a:lnSpc>
                <a:spcPct val="101800"/>
              </a:lnSpc>
              <a:buAutoNum type="arabicPeriod" startAt="10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exhaustivo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perturbaciones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conducir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optimización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esquemas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CC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</a:t>
            </a:r>
            <a:r>
              <a:rPr sz="1100" spc="-10" dirty="0">
                <a:latin typeface="Calibri"/>
                <a:cs typeface="Calibri"/>
              </a:rPr>
              <a:t>protección.</a:t>
            </a:r>
            <a:endParaRPr sz="1100">
              <a:latin typeface="Calibri"/>
              <a:cs typeface="Calibri"/>
            </a:endParaRPr>
          </a:p>
          <a:p>
            <a:pPr marL="241300" marR="5715" indent="-229235" algn="just">
              <a:lnSpc>
                <a:spcPct val="101800"/>
              </a:lnSpc>
              <a:buAutoNum type="arabicPeriod" startAt="10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Un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exhaustivo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perturbaciones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llevar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optimización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protección.</a:t>
            </a:r>
            <a:endParaRPr sz="1100">
              <a:latin typeface="Calibri"/>
              <a:cs typeface="Calibri"/>
            </a:endParaRPr>
          </a:p>
          <a:p>
            <a:pPr marL="241300" marR="6350" indent="-229235" algn="just">
              <a:lnSpc>
                <a:spcPct val="101800"/>
              </a:lnSpc>
              <a:buAutoNum type="arabicPeriod" startAt="10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Un</a:t>
            </a:r>
            <a:r>
              <a:rPr sz="1100" spc="4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45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exhaustivo</a:t>
            </a:r>
            <a:r>
              <a:rPr sz="1100" spc="4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45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perturbaciones</a:t>
            </a:r>
            <a:r>
              <a:rPr sz="1100" spc="4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45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4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conducir</a:t>
            </a:r>
            <a:r>
              <a:rPr sz="1100" spc="45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45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detección</a:t>
            </a:r>
            <a:r>
              <a:rPr sz="1100" spc="459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sobretensiones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pararrayos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llevar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mitigación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drenaje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produzca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falla.</a:t>
            </a:r>
            <a:endParaRPr sz="1100">
              <a:latin typeface="Calibri"/>
              <a:cs typeface="Calibri"/>
            </a:endParaRPr>
          </a:p>
          <a:p>
            <a:pPr marL="241300" marR="5080" indent="-229235" algn="just">
              <a:lnSpc>
                <a:spcPct val="101400"/>
              </a:lnSpc>
              <a:spcBef>
                <a:spcPts val="5"/>
              </a:spcBef>
              <a:buAutoNum type="arabicPeriod" startAt="10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Un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exhaustivo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perturbaciones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llevar 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detección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oscilaciones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potencia,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requerir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ejecutar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estudios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estabilidad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determinar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necesidad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agregar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esquemas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bloqueo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disparo por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pérdida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sincronismo.</a:t>
            </a:r>
            <a:endParaRPr sz="1100">
              <a:latin typeface="Calibri"/>
              <a:cs typeface="Calibri"/>
            </a:endParaRPr>
          </a:p>
          <a:p>
            <a:pPr marL="241300" marR="5715" indent="-229235" algn="just">
              <a:lnSpc>
                <a:spcPct val="101800"/>
              </a:lnSpc>
              <a:buAutoNum type="arabicPeriod" startAt="10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exhaustivo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perturbaciones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conducir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detección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saturación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TCs,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requerir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reducción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secundarias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(al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aumentar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TC)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reducción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conectada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TC.</a:t>
            </a:r>
            <a:endParaRPr sz="1100">
              <a:latin typeface="Calibri"/>
              <a:cs typeface="Calibri"/>
            </a:endParaRPr>
          </a:p>
          <a:p>
            <a:pPr marL="241300" marR="5080" indent="-229235" algn="just">
              <a:lnSpc>
                <a:spcPct val="101800"/>
              </a:lnSpc>
              <a:buAutoNum type="arabicPeriod" startAt="10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simulación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ejecución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reales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sistema,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basadas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perturbaciones, </a:t>
            </a:r>
            <a:r>
              <a:rPr sz="1100" dirty="0">
                <a:latin typeface="Calibri"/>
                <a:cs typeface="Calibri"/>
              </a:rPr>
              <a:t>utilizando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equipos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pruebas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basadas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computadora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formato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falla </a:t>
            </a:r>
            <a:r>
              <a:rPr sz="1100" dirty="0">
                <a:latin typeface="Calibri"/>
                <a:cs typeface="Calibri"/>
              </a:rPr>
              <a:t>COMTRADE,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llevar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determinación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fallados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auxiliares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asociados.</a:t>
            </a:r>
            <a:endParaRPr sz="1100">
              <a:latin typeface="Calibri"/>
              <a:cs typeface="Calibri"/>
            </a:endParaRPr>
          </a:p>
          <a:p>
            <a:pPr marL="241300" marR="7620" indent="-229235" algn="just">
              <a:lnSpc>
                <a:spcPct val="101800"/>
              </a:lnSpc>
              <a:buAutoNum type="arabicPeriod" startAt="10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multifásicas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causadas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rayos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llevar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optimización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resistencia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puesta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torres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transmisión.</a:t>
            </a:r>
            <a:endParaRPr sz="1100">
              <a:latin typeface="Calibri"/>
              <a:cs typeface="Calibri"/>
            </a:endParaRPr>
          </a:p>
          <a:p>
            <a:pPr marL="241300" marR="5715" indent="-229235" algn="just">
              <a:lnSpc>
                <a:spcPct val="101400"/>
              </a:lnSpc>
              <a:spcBef>
                <a:spcPts val="5"/>
              </a:spcBef>
              <a:buAutoNum type="arabicPeriod" startAt="10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determinación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descargas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aire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picos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tensión,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conlleva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aislamiento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principal,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información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corregir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cualquier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deficiencia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diseño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aislamiento.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1.4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DESCRIPCION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EQUIPO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DFR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bloques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subsistemas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básicos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entrada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son </a:t>
            </a:r>
            <a:r>
              <a:rPr sz="1100" dirty="0">
                <a:latin typeface="Calibri"/>
                <a:cs typeface="Calibri"/>
              </a:rPr>
              <a:t>primeramente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interfaceadas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unidad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supresión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sobretensiones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filtros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muestreo.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entrada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fluye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través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shunt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convierte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muestrea,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convierte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formato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digital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mediante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convertidor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analógico-</a:t>
            </a:r>
            <a:r>
              <a:rPr sz="1100" dirty="0">
                <a:latin typeface="Calibri"/>
                <a:cs typeface="Calibri"/>
              </a:rPr>
              <a:t>digital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D),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mediante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microprocesador.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manera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similar,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entrada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rango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compatible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rango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convertido,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microprocesador.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verificarse </a:t>
            </a:r>
            <a:r>
              <a:rPr sz="1100" dirty="0">
                <a:latin typeface="Calibri"/>
                <a:cs typeface="Calibri"/>
              </a:rPr>
              <a:t>periódicamente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precisión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suficiente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resolución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conversión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aceptable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16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bits </a:t>
            </a:r>
            <a:r>
              <a:rPr sz="1100" dirty="0">
                <a:latin typeface="Calibri"/>
                <a:cs typeface="Calibri"/>
              </a:rPr>
              <a:t>verdaderos.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convertidores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Delta-</a:t>
            </a:r>
            <a:r>
              <a:rPr sz="1100" dirty="0">
                <a:latin typeface="Calibri"/>
                <a:cs typeface="Calibri"/>
              </a:rPr>
              <a:t>sigma implementados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 diseño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 solo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chip </a:t>
            </a:r>
            <a:r>
              <a:rPr sz="1100" spc="-10" dirty="0">
                <a:latin typeface="Calibri"/>
                <a:cs typeface="Calibri"/>
              </a:rPr>
              <a:t>comercial,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capacidades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autocalibración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incorporadas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capacidades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filtrado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decimación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digital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fase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7483"/>
            <a:ext cx="6148705" cy="292417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lineal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incorporada,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algunos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comerciales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garantizar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haya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aliasing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muestras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señales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analógicas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entradas.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entradas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binarias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representan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varias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funciones </a:t>
            </a:r>
            <a:r>
              <a:rPr sz="1100" dirty="0">
                <a:latin typeface="Calibri"/>
                <a:cs typeface="Calibri"/>
              </a:rPr>
              <a:t>dentro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muestrean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resolución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aproximadamente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 ms.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conceptos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básicos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almacenamiento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excede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umbral,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dentro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memoria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dispositivo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mediante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instrucción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dentro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ﬁrmware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específico.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memoria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RAM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normalmente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verifica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iniciar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dispositivo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DFR.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ROM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PROM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utilizan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algoritmo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paquete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software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análisis,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verifica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periódicamente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subrutinas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verificación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memoria.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EPROM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almacenar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ajustes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parámetros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disparadores.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microprocesador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programable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procesamiento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señales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digitales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realizar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conversiones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serie-</a:t>
            </a:r>
            <a:r>
              <a:rPr sz="1100" dirty="0">
                <a:latin typeface="Calibri"/>
                <a:cs typeface="Calibri"/>
              </a:rPr>
              <a:t>paralelo,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funciones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sumador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precisión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extendida,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activación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grabación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través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diversos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algoritmos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administración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temporización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activación.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capturados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recuperar</a:t>
            </a:r>
            <a:r>
              <a:rPr sz="1100" spc="-10" dirty="0">
                <a:latin typeface="Calibri"/>
                <a:cs typeface="Calibri"/>
              </a:rPr>
              <a:t> desde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ubicación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remota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través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una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computadora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adquisición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llamada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estación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master.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DFR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48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sincronizarse</a:t>
            </a:r>
            <a:r>
              <a:rPr sz="1100" spc="48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4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utilizando</a:t>
            </a:r>
            <a:r>
              <a:rPr sz="1100" spc="48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4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</a:t>
            </a:r>
            <a:r>
              <a:rPr sz="1100" spc="4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IRIG-B</a:t>
            </a:r>
            <a:r>
              <a:rPr sz="1100" spc="4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receptores</a:t>
            </a:r>
            <a:r>
              <a:rPr sz="1100" spc="48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8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satélites</a:t>
            </a:r>
            <a:r>
              <a:rPr sz="1100" spc="48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posicionamiento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global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(GPS).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equipo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ofrece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capacidad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comunicación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permitir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recuperación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remota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eventos,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permite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inmediato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perturbaciones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necesarios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realizar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tarea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análisis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6453" y="3746697"/>
            <a:ext cx="4117219" cy="32125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7146416"/>
            <a:ext cx="6149340" cy="1387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1.5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INFORMACION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REQUERIDA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ANALISIS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PERTURBACIONES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SISTEMA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derivarse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información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estar </a:t>
            </a:r>
            <a:r>
              <a:rPr sz="1100" dirty="0">
                <a:latin typeface="Calibri"/>
                <a:cs typeface="Calibri"/>
              </a:rPr>
              <a:t>disponible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dispositivos.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Actualmente,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problema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demasiados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disponibles</a:t>
            </a:r>
            <a:r>
              <a:rPr sz="1100" spc="-25" dirty="0">
                <a:latin typeface="Calibri"/>
                <a:cs typeface="Calibri"/>
              </a:rPr>
              <a:t> en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dispositivos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electrónicos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inteligentes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(IED)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desafío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ingenieros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protecciones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operación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seleccionar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importantes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deben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analizarse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rápidamente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restaurar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afectado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segura.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desarrollar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utilizando </a:t>
            </a:r>
            <a:r>
              <a:rPr sz="1100" dirty="0">
                <a:latin typeface="Calibri"/>
                <a:cs typeface="Calibri"/>
              </a:rPr>
              <a:t>algunos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siguientes</a:t>
            </a:r>
            <a:r>
              <a:rPr sz="1100" spc="-10" dirty="0">
                <a:latin typeface="Calibri"/>
                <a:cs typeface="Calibri"/>
              </a:rPr>
              <a:t> datos: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6627" y="8681465"/>
            <a:ext cx="133350" cy="1216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Calibri"/>
                <a:cs typeface="Calibri"/>
              </a:rPr>
              <a:t>1.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2.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3.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4.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100" spc="-25" dirty="0">
                <a:latin typeface="Calibri"/>
                <a:cs typeface="Calibri"/>
              </a:rPr>
              <a:t>5.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6.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7.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6512" y="8681465"/>
            <a:ext cx="4727575" cy="12166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425450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oscilogramas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digital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(si</a:t>
            </a:r>
            <a:r>
              <a:rPr sz="1100" spc="-10" dirty="0">
                <a:latin typeface="Calibri"/>
                <a:cs typeface="Calibri"/>
              </a:rPr>
              <a:t> corresponde)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eventos.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Objetivos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relés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0899"/>
              </a:lnSpc>
              <a:spcBef>
                <a:spcPts val="10"/>
              </a:spcBef>
            </a:pP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oscilográficos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protección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(si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corresponde)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fasores.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sistema.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Historia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creada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campo.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7483"/>
            <a:ext cx="205104" cy="1218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Calibri"/>
                <a:cs typeface="Calibri"/>
              </a:rPr>
              <a:t>8.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9.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spc="-25" dirty="0">
                <a:latin typeface="Calibri"/>
                <a:cs typeface="Calibri"/>
              </a:rPr>
              <a:t>10.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spc="-25" dirty="0">
                <a:latin typeface="Calibri"/>
                <a:cs typeface="Calibri"/>
              </a:rPr>
              <a:t>11.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12.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13.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25" dirty="0">
                <a:latin typeface="Calibri"/>
                <a:cs typeface="Calibri"/>
              </a:rPr>
              <a:t>14.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6512" y="697483"/>
            <a:ext cx="5699760" cy="138874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1870075">
              <a:lnSpc>
                <a:spcPct val="101899"/>
              </a:lnSpc>
              <a:spcBef>
                <a:spcPts val="75"/>
              </a:spcBef>
            </a:pP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SCADA,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indicando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configuraciones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carga. </a:t>
            </a:r>
            <a:r>
              <a:rPr sz="1100" dirty="0">
                <a:latin typeface="Calibri"/>
                <a:cs typeface="Calibri"/>
              </a:rPr>
              <a:t>Simulaciones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basados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PC. </a:t>
            </a:r>
            <a:r>
              <a:rPr sz="1100" dirty="0">
                <a:latin typeface="Calibri"/>
                <a:cs typeface="Calibri"/>
              </a:rPr>
              <a:t>Diagramas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unifilares,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trifilares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CA,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cableado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diagramas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lógicos </a:t>
            </a:r>
            <a:r>
              <a:rPr sz="1100" dirty="0">
                <a:latin typeface="Calibri"/>
                <a:cs typeface="Calibri"/>
              </a:rPr>
              <a:t>Procedimientos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operación.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informáticos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información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cliente.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Descripción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actuación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error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operador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-10" dirty="0">
                <a:latin typeface="Calibri"/>
                <a:cs typeface="Calibri"/>
              </a:rPr>
              <a:t> técnico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barras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 gráficos o medidores IED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inteligentes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cantidades del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potencia </a:t>
            </a:r>
            <a:r>
              <a:rPr sz="1100" dirty="0">
                <a:latin typeface="Calibri"/>
                <a:cs typeface="Calibri"/>
              </a:rPr>
              <a:t>(potencia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reactiva,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corriente)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6627" y="2233930"/>
            <a:ext cx="6149340" cy="7616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3520" lvl="1" indent="-211454">
              <a:lnSpc>
                <a:spcPct val="100000"/>
              </a:lnSpc>
              <a:spcBef>
                <a:spcPts val="100"/>
              </a:spcBef>
              <a:buAutoNum type="arabicPeriod" startAt="6"/>
              <a:tabLst>
                <a:tab pos="224154" algn="l"/>
              </a:tabLst>
            </a:pPr>
            <a:r>
              <a:rPr sz="1100" b="1" dirty="0">
                <a:latin typeface="Calibri"/>
                <a:cs typeface="Calibri"/>
              </a:rPr>
              <a:t>SEÑALES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DEBEN SER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MONITOREADAS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UN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REGISTRADOR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FALLAS</a:t>
            </a:r>
            <a:endParaRPr sz="1100">
              <a:latin typeface="Calibri"/>
              <a:cs typeface="Calibri"/>
            </a:endParaRPr>
          </a:p>
          <a:p>
            <a:pPr marL="331470" lvl="2" indent="-319405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332105" algn="l"/>
              </a:tabLst>
            </a:pPr>
            <a:r>
              <a:rPr sz="1100" b="1" dirty="0">
                <a:latin typeface="Calibri"/>
                <a:cs typeface="Calibri"/>
              </a:rPr>
              <a:t>Señales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analógicas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99"/>
              </a:lnSpc>
            </a:pPr>
            <a:r>
              <a:rPr sz="1100" dirty="0">
                <a:latin typeface="Calibri"/>
                <a:cs typeface="Calibri"/>
              </a:rPr>
              <a:t>Un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monitoreará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entradas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digitales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eléctrico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potencia.</a:t>
            </a:r>
            <a:r>
              <a:rPr sz="1100" dirty="0">
                <a:latin typeface="Calibri"/>
                <a:cs typeface="Calibri"/>
              </a:rPr>
              <a:t> Las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asignaciones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canales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considerar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suficiente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Información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supervisión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implementar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opción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localización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fallas.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requiere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fase-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opción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(In)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cada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transmisión.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Además,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monitorear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poder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validar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tierra.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validación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modelo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difícil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lograr,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debido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carga,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cual </a:t>
            </a:r>
            <a:r>
              <a:rPr sz="1100" dirty="0">
                <a:latin typeface="Calibri"/>
                <a:cs typeface="Calibri"/>
              </a:rPr>
              <a:t>normalmente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cuenta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estable.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Los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canales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normalmente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configurables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entradas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entradas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fase-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escalar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aproximadamente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66.4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rango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0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250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 RMS,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permite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margen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(por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unidad)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sobretensión.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entradas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corriente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escalarse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(corriente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nominal)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entradas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escala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completa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100 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utilizando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shunts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calibrados.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capacidad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térmica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nominal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clasificar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10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RMS </a:t>
            </a:r>
            <a:r>
              <a:rPr sz="1100" dirty="0">
                <a:latin typeface="Calibri"/>
                <a:cs typeface="Calibri"/>
              </a:rPr>
              <a:t>continuo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200A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duración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s.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continua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campo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información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educativa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valiosa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rotor </a:t>
            </a:r>
            <a:r>
              <a:rPr sz="1100" dirty="0">
                <a:latin typeface="Calibri"/>
                <a:cs typeface="Calibri"/>
              </a:rPr>
              <a:t>inducida</a:t>
            </a:r>
            <a:r>
              <a:rPr sz="1100" spc="4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doble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40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40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negativa</a:t>
            </a:r>
            <a:r>
              <a:rPr sz="1100" spc="4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4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desequilibradas</a:t>
            </a:r>
            <a:r>
              <a:rPr sz="1100" spc="40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0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sistema. </a:t>
            </a:r>
            <a:r>
              <a:rPr sz="1100" dirty="0">
                <a:latin typeface="Calibri"/>
                <a:cs typeface="Calibri"/>
              </a:rPr>
              <a:t>Adicionalmente, 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CC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revelará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inducida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rotor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60 </a:t>
            </a:r>
            <a:r>
              <a:rPr sz="1100" dirty="0">
                <a:latin typeface="Calibri"/>
                <a:cs typeface="Calibri"/>
              </a:rPr>
              <a:t>Hz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energización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inadvertida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incidentes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generador.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Ambos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fenómenos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ilustrados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aquí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través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estudios.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Se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utilizaron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sensores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dedicados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ajustes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3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sobre,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derivada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cambio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oscilógrafos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tradicionales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(convencionales).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programados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cada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canal </a:t>
            </a:r>
            <a:r>
              <a:rPr sz="1100" dirty="0">
                <a:latin typeface="Calibri"/>
                <a:cs typeface="Calibri"/>
              </a:rPr>
              <a:t>analógico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derivada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cambio.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Sensores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adicionales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incluir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o</a:t>
            </a:r>
            <a:r>
              <a:rPr sz="1100" dirty="0">
                <a:latin typeface="Calibri"/>
                <a:cs typeface="Calibri"/>
              </a:rPr>
              <a:t> tensión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positiva,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negativa,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secuencia </a:t>
            </a:r>
            <a:r>
              <a:rPr sz="1100" dirty="0">
                <a:latin typeface="Calibri"/>
                <a:cs typeface="Calibri"/>
              </a:rPr>
              <a:t>cero,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derivada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cambio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impedancia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 oscilaciones 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potencia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(derivada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cambio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plazo)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distorsión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armónica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total.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20"/>
              </a:spcBef>
            </a:pPr>
            <a:r>
              <a:rPr sz="1100" dirty="0">
                <a:latin typeface="Calibri"/>
                <a:cs typeface="Calibri"/>
              </a:rPr>
              <a:t>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continuación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lista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típicos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monitoreados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nivel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subestación: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buFont typeface="Symbol"/>
              <a:buChar char="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Tensiones de </a:t>
            </a:r>
            <a:r>
              <a:rPr sz="1100" spc="-10" dirty="0">
                <a:latin typeface="Calibri"/>
                <a:cs typeface="Calibri"/>
              </a:rPr>
              <a:t>fase-neutro</a:t>
            </a:r>
            <a:endParaRPr sz="110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</a:t>
            </a:r>
            <a:r>
              <a:rPr sz="1100" spc="-10" dirty="0">
                <a:latin typeface="Calibri"/>
                <a:cs typeface="Calibri"/>
              </a:rPr>
              <a:t>neutro.</a:t>
            </a:r>
            <a:endParaRPr sz="110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transformador.</a:t>
            </a:r>
            <a:endParaRPr sz="110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terciarias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transformador.</a:t>
            </a:r>
            <a:endParaRPr sz="110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polarización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transformador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(suma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corriente)</a:t>
            </a:r>
            <a:endParaRPr sz="110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capacitor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(fase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neutro)</a:t>
            </a:r>
            <a:endParaRPr sz="110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reactor</a:t>
            </a:r>
            <a:r>
              <a:rPr sz="1100" spc="-20" dirty="0">
                <a:latin typeface="Calibri"/>
                <a:cs typeface="Calibri"/>
              </a:rPr>
              <a:t> shunt</a:t>
            </a:r>
            <a:endParaRPr sz="110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baja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transformador.</a:t>
            </a:r>
            <a:endParaRPr sz="110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spcBef>
                <a:spcPts val="80"/>
              </a:spcBef>
              <a:buFont typeface="Symbol"/>
              <a:buChar char="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cero</a:t>
            </a:r>
            <a:endParaRPr sz="110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spcBef>
                <a:spcPts val="75"/>
              </a:spcBef>
              <a:buFont typeface="Symbol"/>
              <a:buChar char="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barra</a:t>
            </a:r>
            <a:endParaRPr sz="110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generador</a:t>
            </a:r>
            <a:endParaRPr sz="110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spcBef>
                <a:spcPts val="80"/>
              </a:spcBef>
              <a:buFont typeface="Symbol"/>
              <a:buChar char="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Campo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generador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5045"/>
            <a:ext cx="6149975" cy="925195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62280" indent="-450215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generador</a:t>
            </a:r>
            <a:endParaRPr sz="1100">
              <a:latin typeface="Calibri"/>
              <a:cs typeface="Calibri"/>
            </a:endParaRPr>
          </a:p>
          <a:p>
            <a:pPr marL="462280" indent="-450215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462280" algn="l"/>
                <a:tab pos="462915" algn="l"/>
              </a:tabLst>
            </a:pP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fase-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generador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terciario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(3I0)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clasificación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tierra.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CTs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conectados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paralelo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dar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(3I0)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eliminar </a:t>
            </a:r>
            <a:r>
              <a:rPr sz="1100" dirty="0">
                <a:latin typeface="Calibri"/>
                <a:cs typeface="Calibri"/>
              </a:rPr>
              <a:t>cualquier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(la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suma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equilibradas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positiva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=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0).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configuración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interruptor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medio,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monitoreo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interruptor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intermedio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proporcionar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información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valiosa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mantenimiento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interruptor </a:t>
            </a:r>
            <a:r>
              <a:rPr sz="1100" dirty="0">
                <a:latin typeface="Calibri"/>
                <a:cs typeface="Calibri"/>
              </a:rPr>
              <a:t>mostrando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último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interruptor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interrumpirá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falla.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Adicionalmente,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puede </a:t>
            </a:r>
            <a:r>
              <a:rPr sz="1100" dirty="0">
                <a:latin typeface="Calibri"/>
                <a:cs typeface="Calibri"/>
              </a:rPr>
              <a:t>realizarse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determinación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cuál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interruptores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exhibiendo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reencendido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durante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despeje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fallas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1.6.2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Entradas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salidas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eventos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(digitales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binarias)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715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mayoría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medios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eventos.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 </a:t>
            </a:r>
            <a:r>
              <a:rPr sz="1100" dirty="0">
                <a:latin typeface="Calibri"/>
                <a:cs typeface="Calibri"/>
              </a:rPr>
              <a:t>cambio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(cierre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apertura)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contacto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auxiliar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asociado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interruptor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operación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desconexión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presencia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nodo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circuito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control,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indica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realizó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una </a:t>
            </a:r>
            <a:r>
              <a:rPr sz="1100" dirty="0">
                <a:latin typeface="Calibri"/>
                <a:cs typeface="Calibri"/>
              </a:rPr>
              <a:t>cierta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lógica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control.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Ejemplos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posiciones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interruptores;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Interruptores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desconexión,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presencia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dc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circuitos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control,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auxiliares,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bloqueo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señales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comunicación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protección.</a:t>
            </a:r>
            <a:endParaRPr sz="1100">
              <a:latin typeface="Calibri"/>
              <a:cs typeface="Calibri"/>
            </a:endParaRPr>
          </a:p>
          <a:p>
            <a:pPr marL="12700" marR="5715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4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4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3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4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4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43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4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realizada</a:t>
            </a:r>
            <a:r>
              <a:rPr sz="1100" spc="4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4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SERs</a:t>
            </a:r>
            <a:r>
              <a:rPr sz="1100" spc="4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dedicados</a:t>
            </a:r>
            <a:r>
              <a:rPr sz="1100" spc="4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4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paquetes </a:t>
            </a:r>
            <a:r>
              <a:rPr sz="1100" dirty="0">
                <a:latin typeface="Calibri"/>
                <a:cs typeface="Calibri"/>
              </a:rPr>
              <a:t>independientes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otros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sistemas,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terminales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remotas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sistemas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SCADA.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mayoría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diseñados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resolución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típico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ms.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1.7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Ajustes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tensiones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corrientes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monitoreadas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disparo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DFR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equipos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oscilográficos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antiguos,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generalmente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comenzaba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sensores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inicio </a:t>
            </a:r>
            <a:r>
              <a:rPr sz="1100" dirty="0">
                <a:latin typeface="Calibri"/>
                <a:cs typeface="Calibri"/>
              </a:rPr>
              <a:t>dedicados,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capturar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fallas.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terciario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delta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usaban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comúnmente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detectar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Sensores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subtensión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también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usaron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clave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dentro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junto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limitador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operación,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detectar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utilizaron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sensores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dedicados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negativa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 hacer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dispositivo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desequilibradas.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Los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actuales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última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generación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diseñado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algoritmos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activación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capaces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detectar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derivada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cambio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condiciones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oscilación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cada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entrada.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algoritmo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activación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selectividad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usuario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concurrente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cambio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paso,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cambio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rampa,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condiciones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oscilación.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normalmente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capturar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canales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analógicos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entradas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binarias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seleccionadas.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monitorean,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línea,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tres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fase-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cada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conectada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subestación.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subtensiones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sobrecorrientes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neutro 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activarán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 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 disparador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analógico 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suficiente para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capturar </a:t>
            </a:r>
            <a:r>
              <a:rPr sz="1100" spc="-25" dirty="0">
                <a:latin typeface="Calibri"/>
                <a:cs typeface="Calibri"/>
              </a:rPr>
              <a:t>un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DFR.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715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Además,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activación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iniciarse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usando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componentes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simétricas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positiva,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negativa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cero,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suplemento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shunt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principal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disparador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desequilibrio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serie,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como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ejemplo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abierta.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cálculo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barra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activar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desviación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frecuencia.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distorsión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armónica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total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distorsión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armónica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individual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una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específica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programar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calidad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energía.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impedancia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calculada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utilizada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activar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DFR.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amplitud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oscilación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voltaje,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reactiva,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frecuencia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oscilación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derivada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cambio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impedancia,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utilizar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activar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DFR. </a:t>
            </a:r>
            <a:r>
              <a:rPr sz="1100" dirty="0">
                <a:latin typeface="Calibri"/>
                <a:cs typeface="Calibri"/>
              </a:rPr>
              <a:t>Además,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entradas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digitales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seleccionadas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utilizadas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capturar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registro: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ejemplo,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bloqueo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emergencia,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energizados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diversas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condiciones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anormales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una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generadora.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868171"/>
            <a:ext cx="6149340" cy="906335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715" algn="just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Se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activación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manual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probar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salida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 </a:t>
            </a:r>
            <a:r>
              <a:rPr sz="1100" dirty="0">
                <a:latin typeface="Calibri"/>
                <a:cs typeface="Calibri"/>
              </a:rPr>
              <a:t>DFR.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activación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manual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cableada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basada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software,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opción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adquisición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remota </a:t>
            </a:r>
            <a:r>
              <a:rPr sz="1100" dirty="0">
                <a:latin typeface="Calibri"/>
                <a:cs typeface="Calibri"/>
              </a:rPr>
              <a:t>desde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ubicación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estación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maestra.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configurar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escaneo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muy </a:t>
            </a:r>
            <a:r>
              <a:rPr sz="1100" dirty="0">
                <a:latin typeface="Calibri"/>
                <a:cs typeface="Calibri"/>
              </a:rPr>
              <a:t>lento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capturar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plazo,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oscilación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condiciones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pérdida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sincronismo.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Cada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activación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programable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usuario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función </a:t>
            </a:r>
            <a:r>
              <a:rPr sz="1100" dirty="0">
                <a:latin typeface="Calibri"/>
                <a:cs typeface="Calibri"/>
              </a:rPr>
              <a:t>individual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limitadora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dual.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evita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excesivo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una </a:t>
            </a:r>
            <a:r>
              <a:rPr sz="1100" dirty="0">
                <a:latin typeface="Calibri"/>
                <a:cs typeface="Calibri"/>
              </a:rPr>
              <a:t>condición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activación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persista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período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prolongado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produzca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activación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"charloteo".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limitador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activación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restringirá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longitud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seleccionables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condición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activación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plazo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continua.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ejemplo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subtensión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activar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captura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sistema.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Puesto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canales </a:t>
            </a:r>
            <a:r>
              <a:rPr sz="1100" dirty="0">
                <a:latin typeface="Calibri"/>
                <a:cs typeface="Calibri"/>
              </a:rPr>
              <a:t>monitoreados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analógicamente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utilizarán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activadores,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asociarse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línea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transmisión.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retira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servicio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interrupción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programada,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sensor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subtensión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activará 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 para capturar un registro. Sin embargo,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establecerse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 medio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 </a:t>
            </a:r>
            <a:r>
              <a:rPr sz="1100" spc="-10" dirty="0">
                <a:latin typeface="Calibri"/>
                <a:cs typeface="Calibri"/>
              </a:rPr>
              <a:t>limitar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longitud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activación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continuará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mientras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fuera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servicio.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debe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cuenta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sobrecorriente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activar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fallas,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limitador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requerida.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pre-</a:t>
            </a:r>
            <a:r>
              <a:rPr sz="1100" dirty="0">
                <a:latin typeface="Calibri"/>
                <a:cs typeface="Calibri"/>
              </a:rPr>
              <a:t>activación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normalmente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establece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ciclos,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rango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ajustable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potencia.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rango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post-falla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normalmente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establece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s,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rango </a:t>
            </a:r>
            <a:r>
              <a:rPr sz="1100" dirty="0">
                <a:latin typeface="Calibri"/>
                <a:cs typeface="Calibri"/>
              </a:rPr>
              <a:t>ajustable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s. Debe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establecerse cuidadosamente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 ajuste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 sensor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 DFR,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similar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un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relé.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Cada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activarse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sensores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configurados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corrientes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mínimas.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controladas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fijadas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umbral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sobrecorriente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típico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150%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nominales.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configuración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debería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por </a:t>
            </a:r>
            <a:r>
              <a:rPr sz="1100" dirty="0">
                <a:latin typeface="Calibri"/>
                <a:cs typeface="Calibri"/>
              </a:rPr>
              <a:t>encima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máxima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emergencia.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monitoreadas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puede </a:t>
            </a:r>
            <a:r>
              <a:rPr sz="1100" dirty="0">
                <a:latin typeface="Calibri"/>
                <a:cs typeface="Calibri"/>
              </a:rPr>
              <a:t>ajustar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20%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encima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máxima.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canales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monitoreados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también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ajustados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umbral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sobretensión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110%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-10" dirty="0">
                <a:latin typeface="Calibri"/>
                <a:cs typeface="Calibri"/>
              </a:rPr>
              <a:t> nominales.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1.8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DFR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tasa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muestreo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relés numéricos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respuesta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frecuencia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Los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dispositivos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oscilográficos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obsoletos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producen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oscilogramas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tienen una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respuesta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alrededor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1000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1200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Hz.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respuestas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alcanzar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nivel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mucho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alto valor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1200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normalmente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interfaz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filtro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bajo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dispositivo.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Para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evitar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aliasing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muestreada,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filtro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pasa- </a:t>
            </a:r>
            <a:r>
              <a:rPr sz="1100" dirty="0">
                <a:latin typeface="Calibri"/>
                <a:cs typeface="Calibri"/>
              </a:rPr>
              <a:t>bajo.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filtro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bloquea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cualquier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superior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mitad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muestreo,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por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afecta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oscilógrafo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basado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filtradas.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ejemplo,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relé </a:t>
            </a:r>
            <a:r>
              <a:rPr sz="1100" dirty="0">
                <a:latin typeface="Calibri"/>
                <a:cs typeface="Calibri"/>
              </a:rPr>
              <a:t>numérico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tasa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tendrán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respuesta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600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Hz </a:t>
            </a:r>
            <a:r>
              <a:rPr sz="1100" dirty="0">
                <a:latin typeface="Calibri"/>
                <a:cs typeface="Calibri"/>
              </a:rPr>
              <a:t>(=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0.5x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20x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60),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mientras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 un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tasa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64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tendrá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respuesta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1920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Hz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(=0.5x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64x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60).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715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Se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especificar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típicamente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utilizada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numéricos.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tasas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mayoría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programables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64 </a:t>
            </a:r>
            <a:r>
              <a:rPr sz="1100" dirty="0">
                <a:latin typeface="Calibri"/>
                <a:cs typeface="Calibri"/>
              </a:rPr>
              <a:t>muestras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320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según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fabricante.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Sesenta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tasa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muestreo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típica,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 más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 suficiente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resolución suficiente para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verificar </a:t>
            </a:r>
            <a:r>
              <a:rPr sz="1100" spc="-10" dirty="0">
                <a:latin typeface="Calibri"/>
                <a:cs typeface="Calibri"/>
              </a:rPr>
              <a:t>modelos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simulación de estudio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cortocircuito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60 Hz. El largo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 del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normalmente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</a:t>
            </a:r>
            <a:r>
              <a:rPr sz="1100" spc="-5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 s,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número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pre-falla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siendo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programable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normalmente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ajustado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rango </a:t>
            </a:r>
            <a:r>
              <a:rPr sz="1100" dirty="0">
                <a:latin typeface="Calibri"/>
                <a:cs typeface="Calibri"/>
              </a:rPr>
              <a:t>de 1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 </a:t>
            </a:r>
            <a:r>
              <a:rPr sz="1100" spc="-10" dirty="0">
                <a:latin typeface="Calibri"/>
                <a:cs typeface="Calibri"/>
              </a:rPr>
              <a:t>ciclos.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6350" algn="just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Una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tasa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5760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 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definir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96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/</a:t>
            </a:r>
            <a:r>
              <a:rPr sz="1100" dirty="0">
                <a:latin typeface="Calibri"/>
                <a:cs typeface="Calibri"/>
              </a:rPr>
              <a:t> ciclo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(=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5760/60)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60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Hz.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tasa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definir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términos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grados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eléctricos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7483"/>
            <a:ext cx="6149340" cy="88925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715" algn="just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como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360˚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96=1 muestra cada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3.75˚.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tasa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muestreo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escribirse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 1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 </a:t>
            </a:r>
            <a:r>
              <a:rPr sz="1100" spc="-20" dirty="0">
                <a:latin typeface="Calibri"/>
                <a:cs typeface="Calibri"/>
              </a:rPr>
              <a:t>cada </a:t>
            </a:r>
            <a:r>
              <a:rPr sz="1100" dirty="0">
                <a:latin typeface="Calibri"/>
                <a:cs typeface="Calibri"/>
              </a:rPr>
              <a:t>173.6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(=16.666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/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96).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libri"/>
              <a:cs typeface="Calibri"/>
            </a:endParaRPr>
          </a:p>
          <a:p>
            <a:pPr marL="223520" lvl="1" indent="-211454">
              <a:lnSpc>
                <a:spcPct val="100000"/>
              </a:lnSpc>
              <a:buAutoNum type="arabicPeriod" startAt="9"/>
              <a:tabLst>
                <a:tab pos="224154" algn="l"/>
              </a:tabLst>
            </a:pPr>
            <a:r>
              <a:rPr sz="1100" b="1" dirty="0">
                <a:latin typeface="Calibri"/>
                <a:cs typeface="Calibri"/>
              </a:rPr>
              <a:t>Registros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0" dirty="0">
                <a:latin typeface="Calibri"/>
                <a:cs typeface="Calibri"/>
              </a:rPr>
              <a:t> oscillografía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fallas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generadas por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relés </a:t>
            </a:r>
            <a:r>
              <a:rPr sz="1100" b="1" spc="-10" dirty="0">
                <a:latin typeface="Calibri"/>
                <a:cs typeface="Calibri"/>
              </a:rPr>
              <a:t>numéricos</a:t>
            </a:r>
            <a:endParaRPr sz="11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Calibri"/>
              <a:buAutoNum type="arabicPeriod" startAt="9"/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Los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multifuncionales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utilizados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protección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valiosos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registros </a:t>
            </a:r>
            <a:r>
              <a:rPr sz="1100" dirty="0">
                <a:latin typeface="Calibri"/>
                <a:cs typeface="Calibri"/>
              </a:rPr>
              <a:t>oscilográficos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fallas.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numéricos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multifuncionales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utilizados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proteger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generadores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transformadores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beneficiado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funciones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perturbaciones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eléctrico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proporcionando valiosos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oscilógrafos de fallas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post-</a:t>
            </a:r>
            <a:r>
              <a:rPr sz="1100" dirty="0">
                <a:latin typeface="Calibri"/>
                <a:cs typeface="Calibri"/>
              </a:rPr>
              <a:t>mortem.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corrientes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lado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alta,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baja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terciario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transformador,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lado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normalmente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monitoreadas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subestación,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debido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al </a:t>
            </a:r>
            <a:r>
              <a:rPr sz="1100" dirty="0">
                <a:latin typeface="Calibri"/>
                <a:cs typeface="Calibri"/>
              </a:rPr>
              <a:t>limitado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número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dispositivo.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capacidad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incorporada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numérico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ayudar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perturbaciones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sistema </a:t>
            </a:r>
            <a:r>
              <a:rPr sz="1100" dirty="0">
                <a:latin typeface="Calibri"/>
                <a:cs typeface="Calibri"/>
              </a:rPr>
              <a:t>eléctrico.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información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contenida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usarse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identificar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tipo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prueba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necesario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identificar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disparo.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acelerará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retorno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equipo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servicio.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Por </a:t>
            </a:r>
            <a:r>
              <a:rPr sz="1100" dirty="0">
                <a:latin typeface="Calibri"/>
                <a:cs typeface="Calibri"/>
              </a:rPr>
              <a:t>ejemplo,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proporcionará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necesarios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mantener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4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off-</a:t>
            </a:r>
            <a:r>
              <a:rPr sz="1100" dirty="0">
                <a:latin typeface="Calibri"/>
                <a:cs typeface="Calibri"/>
              </a:rPr>
              <a:t>line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pruebas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 inspección,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necesario,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disparo,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regresar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unidad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servicio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mínimo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retraso.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monitorización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oscilográfica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generadores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aporta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información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invaluable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mejorará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proceso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toma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decisiones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empresa.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Además,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relés </a:t>
            </a:r>
            <a:r>
              <a:rPr sz="1100" dirty="0">
                <a:latin typeface="Calibri"/>
                <a:cs typeface="Calibri"/>
              </a:rPr>
              <a:t>numéricos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tipo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ubicación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restauración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rápida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líneas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transmisión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averiadas.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Los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diseñados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filtros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antialiasing,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requieren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evitar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desdoblamiento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aliasing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múltiplos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tasa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aparecen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originales,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representan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verdadera.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filtros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Antialiasing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cumplirán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criterio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Nyquist,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establece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encima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mitad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eliminarse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evitar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 </a:t>
            </a:r>
            <a:r>
              <a:rPr sz="1100" dirty="0">
                <a:latin typeface="Calibri"/>
                <a:cs typeface="Calibri"/>
              </a:rPr>
              <a:t>error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aliasing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muestreada.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canales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digitales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velocidad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escaneo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permite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resolución.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Calibri"/>
              <a:cs typeface="Calibri"/>
            </a:endParaRPr>
          </a:p>
          <a:p>
            <a:pPr marL="294005" lvl="1" indent="-281940">
              <a:lnSpc>
                <a:spcPct val="100000"/>
              </a:lnSpc>
              <a:spcBef>
                <a:spcPts val="5"/>
              </a:spcBef>
              <a:buAutoNum type="arabicPeriod" startAt="10"/>
              <a:tabLst>
                <a:tab pos="294640" algn="l"/>
              </a:tabLst>
            </a:pPr>
            <a:r>
              <a:rPr sz="1100" b="1" dirty="0">
                <a:latin typeface="Calibri"/>
                <a:cs typeface="Calibri"/>
              </a:rPr>
              <a:t>Integración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coordinación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datos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coleccionados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dispositivos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electrónicos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inteligentes</a:t>
            </a:r>
            <a:endParaRPr sz="11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Calibri"/>
              <a:buAutoNum type="arabicPeriod" startAt="10"/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Los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IED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numéricos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capacidad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transmitir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lugares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designados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posterior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análisis.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retos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es </a:t>
            </a:r>
            <a:r>
              <a:rPr sz="1100" dirty="0">
                <a:latin typeface="Calibri"/>
                <a:cs typeface="Calibri"/>
              </a:rPr>
              <a:t>coordinar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abrumadora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cantidad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recopilados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IEDs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usados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protección,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registradores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fallas,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medidores,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SERs.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Existe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software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hardware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recopilar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analizar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IED, </a:t>
            </a:r>
            <a:r>
              <a:rPr sz="1100" dirty="0">
                <a:latin typeface="Calibri"/>
                <a:cs typeface="Calibri"/>
              </a:rPr>
              <a:t>proporcionados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diversos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fabricantes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diferentes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formatos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seleccionar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relevantes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vitales.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Requerido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embargo,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formato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estándar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COMTRADE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promover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recopilación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remota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utilizando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software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sofisticado.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encontraron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muchas </a:t>
            </a:r>
            <a:r>
              <a:rPr sz="1100" dirty="0">
                <a:latin typeface="Calibri"/>
                <a:cs typeface="Calibri"/>
              </a:rPr>
              <a:t>dificultades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apagón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importante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2003,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debido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muchos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tenían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estampa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eran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difíciles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correlacionar.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evitar </a:t>
            </a:r>
            <a:r>
              <a:rPr sz="1100" dirty="0">
                <a:latin typeface="Calibri"/>
                <a:cs typeface="Calibri"/>
              </a:rPr>
              <a:t>problemas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similares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futuro,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ahora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ordenó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estampas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estén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sincronizadas.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lograr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mediante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sincronización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IED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utilizan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 </a:t>
            </a:r>
            <a:r>
              <a:rPr sz="1100" spc="-10" dirty="0">
                <a:latin typeface="Calibri"/>
                <a:cs typeface="Calibri"/>
              </a:rPr>
              <a:t>IRIG-</a:t>
            </a:r>
            <a:r>
              <a:rPr sz="1100" dirty="0">
                <a:latin typeface="Calibri"/>
                <a:cs typeface="Calibri"/>
              </a:rPr>
              <a:t>B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receptores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GPS.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libri"/>
              <a:cs typeface="Calibri"/>
            </a:endParaRPr>
          </a:p>
          <a:p>
            <a:pPr marL="294005" lvl="1" indent="-281940">
              <a:lnSpc>
                <a:spcPct val="100000"/>
              </a:lnSpc>
              <a:spcBef>
                <a:spcPts val="5"/>
              </a:spcBef>
              <a:buAutoNum type="arabicPeriod" startAt="11"/>
              <a:tabLst>
                <a:tab pos="294640" algn="l"/>
              </a:tabLst>
            </a:pPr>
            <a:r>
              <a:rPr sz="1100" b="1" dirty="0">
                <a:latin typeface="Calibri"/>
                <a:cs typeface="Calibri"/>
              </a:rPr>
              <a:t>Paquetes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análisis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software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DFR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mayoría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equipados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paquetes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software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proporcionar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diversos </a:t>
            </a:r>
            <a:r>
              <a:rPr sz="1100" dirty="0">
                <a:latin typeface="Calibri"/>
                <a:cs typeface="Calibri"/>
              </a:rPr>
              <a:t>cálculos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manejos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sistema,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simplificar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funciones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análisis.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Algunos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paquetes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software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actualmente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disponibles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describen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continuación.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7483"/>
            <a:ext cx="6149340" cy="5141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libri"/>
                <a:cs typeface="Calibri"/>
              </a:rPr>
              <a:t>1.11.1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Análisis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fasorial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fasores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evaluar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calidad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 sistema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trifásico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términos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magnitud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tensión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relaciones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fasoriales,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comprensión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fenómenos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Cuando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selecciona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referencia,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restantes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representarán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gráficamente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sus </a:t>
            </a:r>
            <a:r>
              <a:rPr sz="1100" dirty="0">
                <a:latin typeface="Calibri"/>
                <a:cs typeface="Calibri"/>
              </a:rPr>
              <a:t>ángulos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mostrados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relación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referencia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conocida.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fasores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mostrar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magnitudes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(forma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polar),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ejecutar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análisis </a:t>
            </a:r>
            <a:r>
              <a:rPr sz="1100" dirty="0">
                <a:latin typeface="Calibri"/>
                <a:cs typeface="Calibri"/>
              </a:rPr>
              <a:t>trifásico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(MW),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reactiva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(MVAR)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fasores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tensión.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Estudio</a:t>
            </a:r>
            <a:r>
              <a:rPr sz="1100" b="1" i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Caso</a:t>
            </a:r>
            <a:r>
              <a:rPr sz="1100" b="1" i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1.1:</a:t>
            </a:r>
            <a:r>
              <a:rPr sz="1100" b="1" i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Uso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1100" b="1" i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software</a:t>
            </a:r>
            <a:r>
              <a:rPr sz="1100" b="1" i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análisis fasorial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DFR.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Calibri"/>
              <a:cs typeface="Calibri"/>
            </a:endParaRPr>
          </a:p>
          <a:p>
            <a:pPr marL="12700" marR="5080" algn="just">
              <a:lnSpc>
                <a:spcPct val="101899"/>
              </a:lnSpc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1.2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productor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energía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independiente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(IPP)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conectado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potencia </a:t>
            </a:r>
            <a:r>
              <a:rPr sz="1100" dirty="0">
                <a:latin typeface="Calibri"/>
                <a:cs typeface="Calibri"/>
              </a:rPr>
              <a:t>mediante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L1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arranque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central.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instalación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cogeneración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estaba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fuera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servicio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reserva,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entendiendo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sistema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única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servicio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instalaciones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estación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IPP.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Ocurrió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(B-</a:t>
            </a:r>
            <a:r>
              <a:rPr sz="1100" dirty="0">
                <a:latin typeface="Calibri"/>
                <a:cs typeface="Calibri"/>
              </a:rPr>
              <a:t>g)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barra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230-</a:t>
            </a:r>
            <a:r>
              <a:rPr sz="1100" dirty="0">
                <a:latin typeface="Calibri"/>
                <a:cs typeface="Calibri"/>
              </a:rPr>
              <a:t>kV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X,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corrientes </a:t>
            </a:r>
            <a:r>
              <a:rPr sz="1100" dirty="0">
                <a:latin typeface="Calibri"/>
                <a:cs typeface="Calibri"/>
              </a:rPr>
              <a:t>monitoreadas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mostradas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1.2.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Fig.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1.3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contribución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corriente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 cero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L1-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transformador 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unidad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planta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falla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interrumpió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abrió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CB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A1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115kV.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embargo,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inmediatamente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apertura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CB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A1,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aparecieron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tensiones </a:t>
            </a:r>
            <a:r>
              <a:rPr sz="1100" dirty="0">
                <a:latin typeface="Calibri"/>
                <a:cs typeface="Calibri"/>
              </a:rPr>
              <a:t>trifásicas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balanceadas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L1-Va-</a:t>
            </a:r>
            <a:r>
              <a:rPr sz="1100" dirty="0">
                <a:latin typeface="Calibri"/>
                <a:cs typeface="Calibri"/>
              </a:rPr>
              <a:t>n,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L1-</a:t>
            </a:r>
            <a:r>
              <a:rPr sz="1100" spc="-10" dirty="0">
                <a:latin typeface="Calibri"/>
                <a:cs typeface="Calibri"/>
              </a:rPr>
              <a:t>Vb-</a:t>
            </a:r>
            <a:r>
              <a:rPr sz="1100" dirty="0">
                <a:latin typeface="Calibri"/>
                <a:cs typeface="Calibri"/>
              </a:rPr>
              <a:t>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L1-Vc-</a:t>
            </a:r>
            <a:r>
              <a:rPr sz="1100" dirty="0">
                <a:latin typeface="Calibri"/>
                <a:cs typeface="Calibri"/>
              </a:rPr>
              <a:t>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L1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X.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tensiones </a:t>
            </a:r>
            <a:r>
              <a:rPr sz="1100" dirty="0">
                <a:latin typeface="Calibri"/>
                <a:cs typeface="Calibri"/>
              </a:rPr>
              <a:t>permanecieron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3.5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ciclos,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seguidos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transitorio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apertura.</a:t>
            </a:r>
            <a:r>
              <a:rPr sz="1100" spc="43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Cabe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señalar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acuerdo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diseño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instalación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IPP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acuerdo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operación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empresa,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línea </a:t>
            </a:r>
            <a:r>
              <a:rPr sz="1100" dirty="0">
                <a:latin typeface="Calibri"/>
                <a:cs typeface="Calibri"/>
              </a:rPr>
              <a:t>deben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(sistema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desenergizado).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eliminación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coincidió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disparo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transferencia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directa,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apertura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CB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A1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enviado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través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sistema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fibra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óptica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disparo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CB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B1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Y.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característica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incorporó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diseño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garantizar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apertura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interconexión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CB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B1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apertura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accidental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CB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A1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X.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tanto,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facilitará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resincronización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unidades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IPP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utilizando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interruptores </a:t>
            </a:r>
            <a:r>
              <a:rPr sz="1100" dirty="0">
                <a:latin typeface="Calibri"/>
                <a:cs typeface="Calibri"/>
              </a:rPr>
              <a:t>automáticos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4221" y="5900963"/>
            <a:ext cx="4310539" cy="31399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734" y="870627"/>
            <a:ext cx="4852994" cy="24923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6627" y="3549522"/>
            <a:ext cx="6149340" cy="29235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Los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analizaron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fondo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asegurarse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ninguna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distribución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instalación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IPP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haya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conectado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paralelo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transmisión.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programa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análisis </a:t>
            </a:r>
            <a:r>
              <a:rPr sz="1100" dirty="0">
                <a:latin typeface="Calibri"/>
                <a:cs typeface="Calibri"/>
              </a:rPr>
              <a:t>fuera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fasores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utilizó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investigar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línea.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Como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Fig.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1.3,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disminuida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volvió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normalidad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apertura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CB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A1,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mientras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revelaron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ligero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cambio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momento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apertura.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1.4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previas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balanceados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(120˚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fases)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con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magnitud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promedio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aproximado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67.5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período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indica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una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60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Hz.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1.5,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L1 </a:t>
            </a: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desconexión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reveló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desequilibrado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 valor 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magnitud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promedio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aproximado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56.5kV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un período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ligeramente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nominal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60Hz.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tanto,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menor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60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Hz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aproximadamente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51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Hz.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menor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magnitud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implicar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pequeño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generador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emergencia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conectó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barra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auxiliar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IPP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B-</a:t>
            </a:r>
            <a:r>
              <a:rPr sz="1100" dirty="0">
                <a:latin typeface="Calibri"/>
                <a:cs typeface="Calibri"/>
              </a:rPr>
              <a:t>g.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fuente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parece ser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débil, sin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contribución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significativa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secuencia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positiva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 tenga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algún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efecto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contribución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B-</a:t>
            </a:r>
            <a:r>
              <a:rPr sz="1100" dirty="0">
                <a:latin typeface="Calibri"/>
                <a:cs typeface="Calibri"/>
              </a:rPr>
              <a:t>g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inicial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barra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230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falla.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6348" y="6624030"/>
            <a:ext cx="4615261" cy="253228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5535" y="813519"/>
            <a:ext cx="5850050" cy="29693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6627" y="3962526"/>
            <a:ext cx="6148705" cy="706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libri"/>
                <a:cs typeface="Calibri"/>
              </a:rPr>
              <a:t>1.11.2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Cálculo</a:t>
            </a:r>
            <a:r>
              <a:rPr sz="1100" b="1" spc="-25" dirty="0">
                <a:latin typeface="Calibri"/>
                <a:cs typeface="Calibri"/>
              </a:rPr>
              <a:t> RMS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raíz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cuadrada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(RMS)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señales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periódica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es </a:t>
            </a:r>
            <a:r>
              <a:rPr sz="1100" dirty="0">
                <a:latin typeface="Calibri"/>
                <a:cs typeface="Calibri"/>
              </a:rPr>
              <a:t>muestreada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veces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define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como: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83964" y="4933431"/>
            <a:ext cx="2324563" cy="40005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06627" y="5520308"/>
            <a:ext cx="6149340" cy="343407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1699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donde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IRMS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 valor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cuadrática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media,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 número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 ciclo,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ik los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puntos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muestreados.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señales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monitoreadas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confirmar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potencia.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usando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tipo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ubicación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software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simular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utilizando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comparando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resultados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calculados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través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cálculos)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cálculos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ejecutar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señales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registradas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través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registro </a:t>
            </a:r>
            <a:r>
              <a:rPr sz="1100" dirty="0">
                <a:latin typeface="Calibri"/>
                <a:cs typeface="Calibri"/>
              </a:rPr>
              <a:t>mediante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posicionamiento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cursores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separados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longitud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fija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(16.666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ms).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algoritmo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cálculo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graba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 datos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muestreados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digitales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dentro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memoria 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 </a:t>
            </a:r>
            <a:r>
              <a:rPr sz="1100" spc="-10" dirty="0">
                <a:latin typeface="Calibri"/>
                <a:cs typeface="Calibri"/>
              </a:rPr>
              <a:t>(entre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cursores)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cálculo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RMS.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7620" algn="just">
              <a:lnSpc>
                <a:spcPct val="101499"/>
              </a:lnSpc>
            </a:pPr>
            <a:r>
              <a:rPr sz="1100" dirty="0">
                <a:latin typeface="Calibri"/>
                <a:cs typeface="Calibri"/>
              </a:rPr>
              <a:t>Esto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usando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técnicas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estimación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fasores,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dependiendo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fabricante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DFR.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técnica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podría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fórmula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transformada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Fourier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(DFT)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discreta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(1)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ventana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algoritmo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definida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período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60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Hz,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igual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distancia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cursores.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resultados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postean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primarios.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1.3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calculadas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cursores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ancho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lado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derecho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fase-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 de tierra se pueden usar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validar 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comparando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RMS </a:t>
            </a:r>
            <a:r>
              <a:rPr sz="1100" dirty="0">
                <a:latin typeface="Calibri"/>
                <a:cs typeface="Calibri"/>
              </a:rPr>
              <a:t>calculados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partir del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versus 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obtenidos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partir 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simulaciones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spc="-10" dirty="0">
                <a:latin typeface="Calibri"/>
                <a:cs typeface="Calibri"/>
              </a:rPr>
              <a:t>cortocircuito.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2007" y="720323"/>
            <a:ext cx="5413301" cy="911468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2798" y="1579989"/>
            <a:ext cx="1286977" cy="14004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12127" y="1774920"/>
            <a:ext cx="1196965" cy="11846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99008" y="697483"/>
            <a:ext cx="6156960" cy="925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9575" lvl="2" indent="-389890">
              <a:lnSpc>
                <a:spcPct val="100000"/>
              </a:lnSpc>
              <a:spcBef>
                <a:spcPts val="100"/>
              </a:spcBef>
              <a:buAutoNum type="arabicPeriod" startAt="3"/>
              <a:tabLst>
                <a:tab pos="410209" algn="l"/>
              </a:tabLst>
            </a:pPr>
            <a:r>
              <a:rPr sz="1100" b="1" dirty="0">
                <a:latin typeface="Calibri"/>
                <a:cs typeface="Calibri"/>
              </a:rPr>
              <a:t>Cálculo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potencias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activas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reactivas</a:t>
            </a:r>
            <a:endParaRPr sz="11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5"/>
              </a:spcBef>
              <a:buFont typeface="Calibri"/>
              <a:buAutoNum type="arabicPeriod" startAt="3"/>
            </a:pPr>
            <a:endParaRPr sz="1100">
              <a:latin typeface="Calibri"/>
              <a:cs typeface="Calibri"/>
            </a:endParaRPr>
          </a:p>
          <a:p>
            <a:pPr marL="20320" marR="635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cálculo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reactiva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útil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gráfica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oscilaciones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3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determinar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frecuencia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oscilación.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flujos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generadores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líneas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transmisión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calcular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utilizando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fórmula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activa,</a:t>
            </a:r>
            <a:endParaRPr sz="1100">
              <a:latin typeface="Calibri"/>
              <a:cs typeface="Calibri"/>
            </a:endParaRPr>
          </a:p>
          <a:p>
            <a:pPr marL="20320" marR="5080" indent="1368425" algn="just">
              <a:lnSpc>
                <a:spcPct val="101800"/>
              </a:lnSpc>
              <a:spcBef>
                <a:spcPts val="155"/>
              </a:spcBef>
              <a:tabLst>
                <a:tab pos="4425315" algn="l"/>
              </a:tabLst>
            </a:pPr>
            <a:r>
              <a:rPr sz="1100" dirty="0">
                <a:latin typeface="Calibri"/>
                <a:cs typeface="Calibri"/>
              </a:rPr>
              <a:t>,</a:t>
            </a:r>
            <a:r>
              <a:rPr sz="1100" spc="48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graficarla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tiempo.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flujos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reactiva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generadores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utilizando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fórmula</a:t>
            </a:r>
            <a:r>
              <a:rPr sz="1100" dirty="0">
                <a:latin typeface="Calibri"/>
                <a:cs typeface="Calibri"/>
              </a:rPr>
              <a:t>	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graficarla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una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Además,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flujo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reactiva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adicional.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condiciones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pérdida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sincronismo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oscilaciones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generador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confirmar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analizando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gráficas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reactiva.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cerca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terminales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generadores,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trayectorias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reactiva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ilustrar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cambio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repentino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factor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condición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falla,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ángulo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cerca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30˚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60˚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fallas.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libri"/>
              <a:cs typeface="Calibri"/>
            </a:endParaRPr>
          </a:p>
          <a:p>
            <a:pPr marL="412115" lvl="2" indent="-392430">
              <a:lnSpc>
                <a:spcPct val="100000"/>
              </a:lnSpc>
              <a:buAutoNum type="arabicPeriod" startAt="4"/>
              <a:tabLst>
                <a:tab pos="412750" algn="l"/>
              </a:tabLst>
            </a:pPr>
            <a:r>
              <a:rPr sz="1100" b="1" dirty="0">
                <a:latin typeface="Calibri"/>
                <a:cs typeface="Calibri"/>
              </a:rPr>
              <a:t>Manejo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display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datos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Calibri"/>
              <a:cs typeface="Calibri"/>
            </a:endParaRPr>
          </a:p>
          <a:p>
            <a:pPr marL="20320" marR="5715" algn="just">
              <a:lnSpc>
                <a:spcPct val="101600"/>
              </a:lnSpc>
            </a:pPr>
            <a:r>
              <a:rPr sz="1100" dirty="0">
                <a:latin typeface="Calibri"/>
                <a:cs typeface="Calibri"/>
              </a:rPr>
              <a:t>Todos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mostrar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pantallas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computadora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cálculo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reales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RMS,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fasores,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armónicos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manipulación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trazados,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incluyendo </a:t>
            </a:r>
            <a:r>
              <a:rPr sz="1100" dirty="0">
                <a:latin typeface="Calibri"/>
                <a:cs typeface="Calibri"/>
              </a:rPr>
              <a:t>expansión,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compresión,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selección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movimiento.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mostrar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cualquier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grupo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seleccionado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usuario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canales,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hasta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total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trayectorias,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involucradas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perturbación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dada.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sensores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o</a:t>
            </a:r>
            <a:r>
              <a:rPr sz="1100" dirty="0">
                <a:latin typeface="Calibri"/>
                <a:cs typeface="Calibri"/>
              </a:rPr>
              <a:t> activadores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arranque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iniciarán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almacenamiento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entradas.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2032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Los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paquetes 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software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proporcionarán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soporte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visualización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requerido.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Este </a:t>
            </a:r>
            <a:r>
              <a:rPr sz="1100" dirty="0">
                <a:latin typeface="Calibri"/>
                <a:cs typeface="Calibri"/>
              </a:rPr>
              <a:t>software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incluirá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conversión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formato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COMTRADE,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permitiendo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fines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prueba,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resolución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problemas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verificación.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20320" marR="5715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Adicionalmente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funciones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software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mencionadas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anteriormente,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siguientes </a:t>
            </a:r>
            <a:r>
              <a:rPr sz="1100" dirty="0">
                <a:latin typeface="Calibri"/>
                <a:cs typeface="Calibri"/>
              </a:rPr>
              <a:t>funciones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normalmente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disponibles: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Visualización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inmediata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anormales,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separación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automática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entre</a:t>
            </a:r>
            <a:r>
              <a:rPr sz="1100" spc="-10" dirty="0">
                <a:latin typeface="Calibri"/>
                <a:cs typeface="Calibri"/>
              </a:rPr>
              <a:t> trazos</a:t>
            </a:r>
            <a:endParaRPr sz="11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Selección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reubicación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trazas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visualización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registros</a:t>
            </a:r>
            <a:endParaRPr sz="11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Superposición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ciertas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trazas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visualización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equilibrada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trifásico</a:t>
            </a:r>
            <a:endParaRPr sz="11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Manipulación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trazas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compresión,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expansión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cambio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amplitud.</a:t>
            </a:r>
            <a:endParaRPr sz="1100">
              <a:latin typeface="Calibri"/>
              <a:cs typeface="Calibri"/>
            </a:endParaRPr>
          </a:p>
          <a:p>
            <a:pPr marL="241300" marR="5715" indent="-229235" algn="just">
              <a:lnSpc>
                <a:spcPct val="101800"/>
              </a:lnSpc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Agrupación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ciertos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visualización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fácil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(por ejemplo,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 tensiones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cada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transmisión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monitoreada).</a:t>
            </a:r>
            <a:endParaRPr sz="1100">
              <a:latin typeface="Calibri"/>
              <a:cs typeface="Calibri"/>
            </a:endParaRPr>
          </a:p>
          <a:p>
            <a:pPr marL="241300" marR="5080" indent="-229235" algn="just">
              <a:lnSpc>
                <a:spcPct val="101800"/>
              </a:lnSpc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Sincronización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extremo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obtenidos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extremo </a:t>
            </a:r>
            <a:r>
              <a:rPr sz="1100" dirty="0">
                <a:latin typeface="Calibri"/>
                <a:cs typeface="Calibri"/>
              </a:rPr>
              <a:t>remoto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(se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algoritmos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doble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extremo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ubicación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falla, </a:t>
            </a:r>
            <a:r>
              <a:rPr sz="1100" dirty="0">
                <a:latin typeface="Calibri"/>
                <a:cs typeface="Calibri"/>
              </a:rPr>
              <a:t>si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 </a:t>
            </a:r>
            <a:r>
              <a:rPr sz="1100" spc="-10" dirty="0">
                <a:latin typeface="Calibri"/>
                <a:cs typeface="Calibri"/>
              </a:rPr>
              <a:t>necesario)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Calibri"/>
              <a:cs typeface="Calibri"/>
            </a:endParaRPr>
          </a:p>
          <a:p>
            <a:pPr marL="20320" algn="just">
              <a:lnSpc>
                <a:spcPct val="100000"/>
              </a:lnSpc>
              <a:spcBef>
                <a:spcPts val="5"/>
              </a:spcBef>
            </a:pP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Caso</a:t>
            </a:r>
            <a:r>
              <a:rPr sz="1100" b="1" i="1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estudio1.2: Uso</a:t>
            </a:r>
            <a:r>
              <a:rPr sz="1100" b="1" i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sz="1100" b="1" i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manipulación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</a:t>
            </a:r>
            <a:r>
              <a:rPr sz="1100" b="1" i="1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visualización</a:t>
            </a:r>
            <a:r>
              <a:rPr sz="1100" b="1" i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datos</a:t>
            </a:r>
            <a:r>
              <a:rPr sz="1100" b="1" i="1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1100" b="1" i="1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DFR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20320" marR="5080" algn="just">
              <a:lnSpc>
                <a:spcPct val="101899"/>
              </a:lnSpc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1.6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diagrama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unifilar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conecta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subestaciones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y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señales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monitoreadas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Y.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rayo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aparentemente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causó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fase </a:t>
            </a:r>
            <a:r>
              <a:rPr sz="1100" dirty="0">
                <a:latin typeface="Calibri"/>
                <a:cs typeface="Calibri"/>
              </a:rPr>
              <a:t>trifásica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 L1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115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cursor X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Fig.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1.7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indica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 parecer una falla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trifásica </a:t>
            </a:r>
            <a:r>
              <a:rPr sz="1100" dirty="0">
                <a:latin typeface="Calibri"/>
                <a:cs typeface="Calibri"/>
              </a:rPr>
              <a:t>simultánea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duró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5,5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ciclos.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fase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 despeja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a, seguido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compensación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120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˚,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seguida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120˚,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confirmando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correcta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ABC.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embargo,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mecanismo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creación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rayo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falla </a:t>
            </a:r>
            <a:r>
              <a:rPr sz="1100" dirty="0">
                <a:latin typeface="Calibri"/>
                <a:cs typeface="Calibri"/>
              </a:rPr>
              <a:t>trifásica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simultánea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requiere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adicional.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Calibri"/>
              <a:cs typeface="Calibri"/>
            </a:endParaRPr>
          </a:p>
          <a:p>
            <a:pPr marL="20320" marR="5715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tecnología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permite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expansión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trazas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registradas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dirección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ambos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magnitud.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expansión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temporal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L1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trazas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neutro,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1.8,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revelan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comenzó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rayo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directo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aparentemente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indica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cursor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provoca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A-B-</a:t>
            </a:r>
            <a:r>
              <a:rPr sz="1100" dirty="0">
                <a:latin typeface="Calibri"/>
                <a:cs typeface="Calibri"/>
              </a:rPr>
              <a:t>g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evoluciona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hacia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una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trifásica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indica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cursor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0.7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cursor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a.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incidente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explicar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rayo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directo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causada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golpe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7483"/>
            <a:ext cx="6147435" cy="364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rayo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través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resistencia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pies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torre.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través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resistencia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base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torre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causó una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descarga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hacia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atrás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0,7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ms</a:t>
            </a:r>
            <a:r>
              <a:rPr sz="1100" spc="-10" dirty="0">
                <a:latin typeface="Calibri"/>
                <a:cs typeface="Calibri"/>
              </a:rPr>
              <a:t> después.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3498" y="1220786"/>
            <a:ext cx="5318674" cy="216316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1885" y="3676589"/>
            <a:ext cx="4918716" cy="317286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8208" y="7037404"/>
            <a:ext cx="4994370" cy="28552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868171"/>
            <a:ext cx="6149340" cy="9063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2590" lvl="2" indent="-390525">
              <a:lnSpc>
                <a:spcPct val="100000"/>
              </a:lnSpc>
              <a:spcBef>
                <a:spcPts val="100"/>
              </a:spcBef>
              <a:buAutoNum type="arabicPeriod" startAt="5"/>
              <a:tabLst>
                <a:tab pos="403225" algn="l"/>
              </a:tabLst>
            </a:pPr>
            <a:r>
              <a:rPr sz="1100" b="1" dirty="0">
                <a:latin typeface="Calibri"/>
                <a:cs typeface="Calibri"/>
              </a:rPr>
              <a:t>Localización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fallas</a:t>
            </a:r>
            <a:endParaRPr sz="11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5"/>
              </a:spcBef>
              <a:buFont typeface="Calibri"/>
              <a:buAutoNum type="arabicPeriod" startAt="5"/>
            </a:pPr>
            <a:endParaRPr sz="1100">
              <a:latin typeface="Calibri"/>
              <a:cs typeface="Calibri"/>
            </a:endParaRPr>
          </a:p>
          <a:p>
            <a:pPr marL="12700" marR="5715">
              <a:lnSpc>
                <a:spcPct val="101800"/>
              </a:lnSpc>
            </a:pPr>
            <a:r>
              <a:rPr sz="1100" b="1" i="1" dirty="0">
                <a:latin typeface="Calibri"/>
                <a:cs typeface="Calibri"/>
              </a:rPr>
              <a:t>Localización</a:t>
            </a:r>
            <a:r>
              <a:rPr sz="1100" b="1" i="1" spc="-2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de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fallas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usando</a:t>
            </a:r>
            <a:r>
              <a:rPr sz="1100" b="1" i="1" spc="-2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un</a:t>
            </a:r>
            <a:r>
              <a:rPr sz="1100" b="1" i="1" spc="-1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registro</a:t>
            </a:r>
            <a:r>
              <a:rPr sz="1100" b="1" i="1" spc="-1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de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DFR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y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software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de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simulación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de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cortocircuitos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basada</a:t>
            </a:r>
            <a:r>
              <a:rPr sz="1100" b="1" i="1" spc="-1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en</a:t>
            </a:r>
            <a:r>
              <a:rPr sz="1100" b="1" i="1" spc="-10" dirty="0">
                <a:latin typeface="Calibri"/>
                <a:cs typeface="Calibri"/>
              </a:rPr>
              <a:t> </a:t>
            </a:r>
            <a:r>
              <a:rPr sz="1100" b="1" i="1" spc="-25" dirty="0">
                <a:latin typeface="Calibri"/>
                <a:cs typeface="Calibri"/>
              </a:rPr>
              <a:t>PC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francas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(resistencia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falla=0)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simétricas,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ubicación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puede </a:t>
            </a:r>
            <a:r>
              <a:rPr sz="1100" dirty="0">
                <a:latin typeface="Calibri"/>
                <a:cs typeface="Calibri"/>
              </a:rPr>
              <a:t>determinar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deslizando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punto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aplicación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fallada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usando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estudios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simulación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hasta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establece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coincidencia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resultados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entre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tensiones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versus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calculadas.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100" b="1" i="1" dirty="0">
                <a:latin typeface="Calibri"/>
                <a:cs typeface="Calibri"/>
              </a:rPr>
              <a:t>Localización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de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fallas</a:t>
            </a:r>
            <a:r>
              <a:rPr sz="1100" b="1" i="1" spc="-2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usando</a:t>
            </a:r>
            <a:r>
              <a:rPr sz="1100" b="1" i="1" spc="-2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un</a:t>
            </a:r>
            <a:r>
              <a:rPr sz="1100" b="1" i="1" spc="-1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registro</a:t>
            </a:r>
            <a:r>
              <a:rPr sz="1100" b="1" i="1" spc="-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de</a:t>
            </a:r>
            <a:r>
              <a:rPr sz="1100" b="1" i="1" spc="-2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un</a:t>
            </a:r>
            <a:r>
              <a:rPr sz="1100" b="1" i="1" spc="-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DFR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y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un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paquete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de</a:t>
            </a:r>
            <a:r>
              <a:rPr sz="1100" b="1" i="1" spc="-10" dirty="0">
                <a:latin typeface="Calibri"/>
                <a:cs typeface="Calibri"/>
              </a:rPr>
              <a:t> software</a:t>
            </a: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ts val="1340"/>
              </a:lnSpc>
              <a:spcBef>
                <a:spcPts val="40"/>
              </a:spcBef>
            </a:pPr>
            <a:r>
              <a:rPr sz="1100" dirty="0">
                <a:latin typeface="Calibri"/>
                <a:cs typeface="Calibri"/>
              </a:rPr>
              <a:t>Cuando 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 corrientes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transmisión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monitoreadas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unidad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adquisición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DFR, 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realizar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localización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usando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algoritmo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localización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extremo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doble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extremo,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reside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dentro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necesaria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subrutina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clasificación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proporcionar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lazo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impedancia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defectuoso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correcto.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6</a:t>
            </a:r>
            <a:r>
              <a:rPr sz="1100" dirty="0">
                <a:latin typeface="Calibri"/>
                <a:cs typeface="Calibri"/>
              </a:rPr>
              <a:t> lazos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cubren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tipo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líneas.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necesita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subrutina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software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</a:t>
            </a:r>
            <a:endParaRPr sz="1100">
              <a:latin typeface="Calibri"/>
              <a:cs typeface="Calibri"/>
            </a:endParaRPr>
          </a:p>
          <a:p>
            <a:pPr marL="12700" marR="5715" algn="just">
              <a:lnSpc>
                <a:spcPts val="134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determinar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8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4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4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8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pueda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calcular</a:t>
            </a:r>
            <a:r>
              <a:rPr sz="1100" spc="4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8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impedancia</a:t>
            </a:r>
            <a:r>
              <a:rPr sz="1100" spc="5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8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4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4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falla </a:t>
            </a:r>
            <a:r>
              <a:rPr sz="1100" dirty="0">
                <a:latin typeface="Calibri"/>
                <a:cs typeface="Calibri"/>
              </a:rPr>
              <a:t>automáticamente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enviarla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centros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operación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control.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Actualmente,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función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también </a:t>
            </a:r>
            <a:r>
              <a:rPr sz="1100" dirty="0">
                <a:latin typeface="Calibri"/>
                <a:cs typeface="Calibri"/>
              </a:rPr>
              <a:t>proporcionada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protección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distancia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dedicada.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100" b="1" i="1" dirty="0">
                <a:latin typeface="Calibri"/>
                <a:cs typeface="Calibri"/>
              </a:rPr>
              <a:t>La</a:t>
            </a:r>
            <a:r>
              <a:rPr sz="1100" b="1" i="1" spc="-2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localización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de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fallas</a:t>
            </a:r>
            <a:r>
              <a:rPr sz="1100" b="1" i="1" spc="-2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mediante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los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relés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numéricos</a:t>
            </a:r>
            <a:endParaRPr sz="1100">
              <a:latin typeface="Calibri"/>
              <a:cs typeface="Calibri"/>
            </a:endParaRPr>
          </a:p>
          <a:p>
            <a:pPr marL="12700" marR="6350" algn="just">
              <a:lnSpc>
                <a:spcPts val="1340"/>
              </a:lnSpc>
              <a:spcBef>
                <a:spcPts val="40"/>
              </a:spcBef>
            </a:pPr>
            <a:r>
              <a:rPr sz="1100" dirty="0">
                <a:latin typeface="Calibri"/>
                <a:cs typeface="Calibri"/>
              </a:rPr>
              <a:t>Los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resultados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localización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salida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relé.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numéricos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proporcionado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buenos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resultados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localización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inicio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finales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ochenta.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Algunos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ocilográficos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relé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medios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sincronizar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obtenidos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ambos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extremos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línea </a:t>
            </a:r>
            <a:r>
              <a:rPr sz="1100" dirty="0">
                <a:latin typeface="Calibri"/>
                <a:cs typeface="Calibri"/>
              </a:rPr>
              <a:t>fallada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algoritmos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localización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doble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extremo.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Calibri"/>
              <a:cs typeface="Calibri"/>
            </a:endParaRPr>
          </a:p>
          <a:p>
            <a:pPr marL="401955" lvl="2" indent="-389890">
              <a:lnSpc>
                <a:spcPct val="100000"/>
              </a:lnSpc>
              <a:buAutoNum type="arabicPeriod" startAt="6"/>
              <a:tabLst>
                <a:tab pos="402590" algn="l"/>
              </a:tabLst>
            </a:pPr>
            <a:r>
              <a:rPr sz="1100" b="1" dirty="0">
                <a:latin typeface="Calibri"/>
                <a:cs typeface="Calibri"/>
              </a:rPr>
              <a:t>Análisis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armónicos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un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sistema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potencia</a:t>
            </a:r>
            <a:endParaRPr sz="11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5"/>
              </a:spcBef>
              <a:buFont typeface="Calibri"/>
              <a:buAutoNum type="arabicPeriod" startAt="6"/>
            </a:pPr>
            <a:endParaRPr sz="1100">
              <a:latin typeface="Calibri"/>
              <a:cs typeface="Calibri"/>
            </a:endParaRPr>
          </a:p>
          <a:p>
            <a:pPr marL="12700" marR="5715" algn="just">
              <a:lnSpc>
                <a:spcPct val="101600"/>
              </a:lnSpc>
            </a:pPr>
            <a:r>
              <a:rPr sz="1100" dirty="0">
                <a:latin typeface="Calibri"/>
                <a:cs typeface="Calibri"/>
              </a:rPr>
              <a:t>Un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usar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instrumento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calidad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registrar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armónicos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perfil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distorsión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armónica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(THD)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total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onda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corriente.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realizar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análisis </a:t>
            </a:r>
            <a:r>
              <a:rPr sz="1100" dirty="0">
                <a:latin typeface="Calibri"/>
                <a:cs typeface="Calibri"/>
              </a:rPr>
              <a:t>armónicos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información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tendencias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largo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comparar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distorsión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armónica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diferentes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ubicaciones.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Según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fabricante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tipo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filtro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interfaz,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mayoría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calcular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desde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componente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DC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hasta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vigésimo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cuarto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armónico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tensiones.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armónicos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perfiles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THD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calidad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energía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energía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evaluar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armónicas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eliminar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mismas.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libri"/>
              <a:cs typeface="Calibri"/>
            </a:endParaRPr>
          </a:p>
          <a:p>
            <a:pPr marL="401955" lvl="2" indent="-389890">
              <a:lnSpc>
                <a:spcPct val="100000"/>
              </a:lnSpc>
              <a:buAutoNum type="arabicPeriod" startAt="7"/>
              <a:tabLst>
                <a:tab pos="402590" algn="l"/>
              </a:tabLst>
            </a:pPr>
            <a:r>
              <a:rPr sz="1100" b="1" dirty="0">
                <a:latin typeface="Calibri"/>
                <a:cs typeface="Calibri"/>
              </a:rPr>
              <a:t>Análisis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componentes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simétricos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software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componentes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simétricos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 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obtener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componentes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positiva,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negativa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cero.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usarse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validación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60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Hz.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adecuadas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uso,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debido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componente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positiva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flujo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carga.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componentes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activar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capturar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ciertos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fallas.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Además,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componentes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tensión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ayudar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respuesta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elementos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protección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especiales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sistema.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tipo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confirmar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ocurrencia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equipos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importancia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baja.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1.12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Verificación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exactitud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DFR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monitoreo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corrientes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tierra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Subestaciones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subestaciones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donde todas las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 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 cero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líneas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transmisión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transformadores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monitoreadas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DFR,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confía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correcta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conexión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7483"/>
            <a:ext cx="6149340" cy="343598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escalado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lograrse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aplicando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primera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Kirchhoff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una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falla.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método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aplicable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simétricas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contienen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off-</a:t>
            </a:r>
            <a:r>
              <a:rPr sz="1100" dirty="0">
                <a:latin typeface="Calibri"/>
                <a:cs typeface="Calibri"/>
              </a:rPr>
              <a:t>set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CC.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normalmente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incidencia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pico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indica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mecanismo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creación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lenta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normalmente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acompaña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aislación.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calculada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software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suficientemente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este </a:t>
            </a:r>
            <a:r>
              <a:rPr sz="1100" dirty="0">
                <a:latin typeface="Calibri"/>
                <a:cs typeface="Calibri"/>
              </a:rPr>
              <a:t>método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verificar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precisión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DFR.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cero </a:t>
            </a:r>
            <a:r>
              <a:rPr sz="1100" dirty="0">
                <a:latin typeface="Calibri"/>
                <a:cs typeface="Calibri"/>
              </a:rPr>
              <a:t>monitoreadas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seleccionarán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ventana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cálculo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 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seleccionará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resultados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obtengan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mismo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tiempo.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siguiente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estudio </a:t>
            </a:r>
            <a:r>
              <a:rPr sz="1100" dirty="0">
                <a:latin typeface="Calibri"/>
                <a:cs typeface="Calibri"/>
              </a:rPr>
              <a:t>ilustra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procedimiento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simple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implementar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verificar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exactitud</a:t>
            </a:r>
            <a:r>
              <a:rPr sz="1100" spc="-20" dirty="0">
                <a:latin typeface="Calibri"/>
                <a:cs typeface="Calibri"/>
              </a:rPr>
              <a:t> DFR.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Caso</a:t>
            </a:r>
            <a:r>
              <a:rPr sz="1100" b="1" i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estudio1.3: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Verificación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precisión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1100" b="1" i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DFR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99"/>
              </a:lnSpc>
            </a:pPr>
            <a:r>
              <a:rPr sz="1100" dirty="0">
                <a:latin typeface="Calibri"/>
                <a:cs typeface="Calibri"/>
              </a:rPr>
              <a:t>Basada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diagrama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unifilar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Fig.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1.9,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dado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tierra </a:t>
            </a:r>
            <a:r>
              <a:rPr sz="1100" dirty="0">
                <a:latin typeface="Calibri"/>
                <a:cs typeface="Calibri"/>
              </a:rPr>
              <a:t>(secuencia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cero)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alimentan 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C-</a:t>
            </a:r>
            <a:r>
              <a:rPr sz="1100" dirty="0">
                <a:latin typeface="Calibri"/>
                <a:cs typeface="Calibri"/>
              </a:rPr>
              <a:t>g,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transmisión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terciarios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autotransformadores,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monitoreados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DFR,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realizar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siguiente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chequeo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verificar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exactitud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monitoreadas.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635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1.9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monitoreadas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terciario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delta</a:t>
            </a:r>
            <a:r>
              <a:rPr sz="1100" spc="4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transformador.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1.10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230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alrededor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ocurrió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L1.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5360" y="4263941"/>
            <a:ext cx="4485185" cy="264859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2221" y="7153602"/>
            <a:ext cx="4648826" cy="264707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8982" y="806655"/>
            <a:ext cx="5535142" cy="324350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6627" y="4369434"/>
            <a:ext cx="6148705" cy="138747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1.11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alimentan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C-</a:t>
            </a:r>
            <a:r>
              <a:rPr sz="1100" dirty="0">
                <a:latin typeface="Calibri"/>
                <a:cs typeface="Calibri"/>
              </a:rPr>
              <a:t>g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L1.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son: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L3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230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L4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230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L1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kV, </a:t>
            </a:r>
            <a:r>
              <a:rPr sz="1100" dirty="0">
                <a:latin typeface="Calibri"/>
                <a:cs typeface="Calibri"/>
              </a:rPr>
              <a:t>línea L2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arrollamientos terciarios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 transformadores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T1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T2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delta. Los registros del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DFR </a:t>
            </a:r>
            <a:r>
              <a:rPr sz="1100" dirty="0">
                <a:latin typeface="Calibri"/>
                <a:cs typeface="Calibri"/>
              </a:rPr>
              <a:t>mostrados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1.11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simétricas, lo 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resulta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cálculos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precisos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paquete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software del</a:t>
            </a:r>
            <a:r>
              <a:rPr sz="1100" spc="-20" dirty="0">
                <a:latin typeface="Calibri"/>
                <a:cs typeface="Calibri"/>
              </a:rPr>
              <a:t> DFR.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099"/>
              </a:lnSpc>
            </a:pPr>
            <a:r>
              <a:rPr sz="1100" dirty="0">
                <a:latin typeface="Calibri"/>
                <a:cs typeface="Calibri"/>
              </a:rPr>
              <a:t>Del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componentes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simétricas,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satisface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siguiente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ecuación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unidad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(pu)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común,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10" dirty="0">
                <a:latin typeface="Calibri"/>
                <a:cs typeface="Calibri"/>
              </a:rPr>
              <a:t> 100MVA: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49300" y="5975476"/>
            <a:ext cx="3485177" cy="11811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06627" y="6265544"/>
            <a:ext cx="6149340" cy="7061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Al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comienzo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mientras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aún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alimenta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rutina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cálculo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RMS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ventana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posicione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alrededor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iniciación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falla.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resultados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DFR.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mostradas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lado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derecho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1.11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siguientes: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47151" y="7146876"/>
            <a:ext cx="1470434" cy="107659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06627" y="8376665"/>
            <a:ext cx="6147435" cy="364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Para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convertir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necesitamos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definir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líneas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230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terciarios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13.8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kV: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00172" y="8739663"/>
            <a:ext cx="2385645" cy="112555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55421"/>
            <a:ext cx="5674360" cy="446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5499"/>
              </a:lnSpc>
              <a:spcBef>
                <a:spcPts val="95"/>
              </a:spcBef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13.8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utilizando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factor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división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fase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circula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dentro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igual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2993" y="889132"/>
            <a:ext cx="691687" cy="1584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78117" y="1163772"/>
            <a:ext cx="767357" cy="32245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06627" y="1535937"/>
            <a:ext cx="45554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donde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</a:t>
            </a:r>
            <a:r>
              <a:rPr sz="1100" spc="-20" dirty="0">
                <a:latin typeface="Calibri"/>
                <a:cs typeface="Calibri"/>
              </a:rPr>
              <a:t> son: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27150" y="1944055"/>
            <a:ext cx="1697042" cy="183958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06627" y="3939666"/>
            <a:ext cx="30340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Sustituyendo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ecuación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(1)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resulta: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57796" y="4148779"/>
            <a:ext cx="3064044" cy="170344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06627" y="5895212"/>
            <a:ext cx="6149340" cy="3944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Luego,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concluir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aceptable.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Calibri"/>
              <a:cs typeface="Calibri"/>
            </a:endParaRPr>
          </a:p>
          <a:p>
            <a:pPr marL="12700" marR="8255">
              <a:lnSpc>
                <a:spcPct val="10180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1.13</a:t>
            </a:r>
            <a:r>
              <a:rPr sz="1100" b="1" spc="3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Utilizando</a:t>
            </a:r>
            <a:r>
              <a:rPr sz="1100" b="1" spc="3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3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registros</a:t>
            </a:r>
            <a:r>
              <a:rPr sz="1100" b="1" spc="3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DFR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3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validar</a:t>
            </a:r>
            <a:r>
              <a:rPr sz="1100" b="1" spc="3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modelos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sistema</a:t>
            </a:r>
            <a:r>
              <a:rPr sz="1100" b="1" spc="3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potencia</a:t>
            </a:r>
            <a:r>
              <a:rPr sz="1100" b="1" spc="3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3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estudios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de </a:t>
            </a:r>
            <a:r>
              <a:rPr sz="1100" b="1" spc="-10" dirty="0">
                <a:latin typeface="Calibri"/>
                <a:cs typeface="Calibri"/>
              </a:rPr>
              <a:t>cortocircuito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Los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numéricos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usar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validar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potencia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60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Hz.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(neutro)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3I0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tierra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falladas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validar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recomienda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utilizar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debido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componente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positiva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flujo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registrado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reflejará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flujo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carga;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embargo,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cuasi </a:t>
            </a:r>
            <a:r>
              <a:rPr sz="1100" dirty="0">
                <a:latin typeface="Calibri"/>
                <a:cs typeface="Calibri"/>
              </a:rPr>
              <a:t>estacionario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reflejará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mismo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bifásicas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trifásicas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usarse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secuencia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positiva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I1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elimina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flujo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carga.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punto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incidencia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pico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tensión,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serán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simétricas,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sin </a:t>
            </a:r>
            <a:r>
              <a:rPr sz="1100" dirty="0">
                <a:latin typeface="Calibri"/>
                <a:cs typeface="Calibri"/>
              </a:rPr>
              <a:t>contendido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off-</a:t>
            </a:r>
            <a:r>
              <a:rPr sz="1100" dirty="0">
                <a:latin typeface="Calibri"/>
                <a:cs typeface="Calibri"/>
              </a:rPr>
              <a:t>set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CC.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resultantes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validar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cortocircuito.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lograr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comparando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calculados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partir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frente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obtenidos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cortocircuito.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00"/>
              </a:lnSpc>
            </a:pPr>
            <a:r>
              <a:rPr sz="1100" dirty="0">
                <a:latin typeface="Calibri"/>
                <a:cs typeface="Calibri"/>
              </a:rPr>
              <a:t>Para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sólidas,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única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incógnita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simularse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validación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localización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fallas.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ubicación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desconocida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resolver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deslizando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fallada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hasta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establezca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coincidencia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simulada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analógicos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registrados.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resistencia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(árbol)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ubicación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conoce,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simular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ubicación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conocida,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mientras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varían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resistencia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hasta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establezca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coincidencia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simulada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registrados.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7483"/>
            <a:ext cx="6149340" cy="3435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Caso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estudio1.4:</a:t>
            </a:r>
            <a:r>
              <a:rPr sz="1100" b="1" i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</a:t>
            </a:r>
            <a:r>
              <a:rPr sz="1100" b="1" i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sz="1100" b="1" i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tierra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franca</a:t>
            </a:r>
            <a:r>
              <a:rPr sz="1100" b="1" i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sz="1100" b="1" i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barra</a:t>
            </a:r>
            <a:r>
              <a:rPr sz="1100" b="1" i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115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kV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Este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ideal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verificación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Esto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ubicación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conocida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naturaleza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simétrica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tierra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B-</a:t>
            </a:r>
            <a:r>
              <a:rPr sz="1100" dirty="0">
                <a:latin typeface="Calibri"/>
                <a:cs typeface="Calibri"/>
              </a:rPr>
              <a:t>g fue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causada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falla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aislador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poste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estación 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 switch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desconexión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durante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lluvias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fuertes.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monitoreo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fuentes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permitirán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verificación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este caso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autotransformadores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T9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T10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barra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monitoreadas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permite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realizar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evaluación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parcial.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1.12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diagrama</a:t>
            </a:r>
            <a:r>
              <a:rPr sz="1100" spc="4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unifilar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simbólica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corrientes </a:t>
            </a:r>
            <a:r>
              <a:rPr sz="1100" dirty="0">
                <a:latin typeface="Calibri"/>
                <a:cs typeface="Calibri"/>
              </a:rPr>
              <a:t>monitoreadas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monitoreadas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transformadores.</a:t>
            </a:r>
            <a:r>
              <a:rPr sz="1100" spc="4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comienzo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perturbación,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falla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B-</a:t>
            </a:r>
            <a:r>
              <a:rPr sz="1100" dirty="0">
                <a:latin typeface="Calibri"/>
                <a:cs typeface="Calibri"/>
              </a:rPr>
              <a:t>g era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simétrica 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contenía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offset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CC. Por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duración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verificar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exactitud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modelado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generadores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transformadores </a:t>
            </a:r>
            <a:r>
              <a:rPr sz="1100" dirty="0">
                <a:latin typeface="Calibri"/>
                <a:cs typeface="Calibri"/>
              </a:rPr>
              <a:t>elevadores.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Además,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realizar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verificación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parcial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registradas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tierra.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hacer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comparando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medidos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valores </a:t>
            </a:r>
            <a:r>
              <a:rPr sz="1100" dirty="0">
                <a:latin typeface="Calibri"/>
                <a:cs typeface="Calibri"/>
              </a:rPr>
              <a:t>calculados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partir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simulación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cortocircuitos.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tierra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compararse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barra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excepción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contribuciones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T9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T10,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monitoreadas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debido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falta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disponibilidad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canales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DFR </a:t>
            </a:r>
            <a:r>
              <a:rPr sz="1100" spc="-10" dirty="0">
                <a:latin typeface="Calibri"/>
                <a:cs typeface="Calibri"/>
              </a:rPr>
              <a:t>disponibles.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8030" y="4210354"/>
            <a:ext cx="4791789" cy="21227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5639" y="6436487"/>
            <a:ext cx="5241413" cy="351916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868171"/>
            <a:ext cx="6149340" cy="30949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01899"/>
              </a:lnSpc>
              <a:spcBef>
                <a:spcPts val="75"/>
              </a:spcBef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1.13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algunas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contribuciones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falla </a:t>
            </a:r>
            <a:r>
              <a:rPr sz="1100" dirty="0">
                <a:latin typeface="Calibri"/>
                <a:cs typeface="Calibri"/>
              </a:rPr>
              <a:t>de la barra 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kV. Además, 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 revela 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calculadas por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software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cálculo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 una ventana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comenzando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inicio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falla.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afectadas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flujo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cargas,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utilizar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comparar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simulados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reales.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Luego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simuló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barra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programa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cortocircuito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calculados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podrían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compararse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DFR.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total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barra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44.59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1.14.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tabla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1.3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calculadas,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comparación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necesaria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determinar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validez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define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fórmula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error para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obtener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precisión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 modelo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sistema.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errores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exceder ±10% (±15%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también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aceptable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especiales).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umbral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considera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razonable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acomodar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errores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equipo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detección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primario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(CTs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PTs)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equipo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parámetros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utilizados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calcular </a:t>
            </a:r>
            <a:r>
              <a:rPr sz="1100" dirty="0">
                <a:latin typeface="Calibri"/>
                <a:cs typeface="Calibri"/>
              </a:rPr>
              <a:t>impedancias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simulaciones 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 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base 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criterios,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</a:t>
            </a:r>
            <a:r>
              <a:rPr sz="1100" spc="-10" dirty="0">
                <a:latin typeface="Calibri"/>
                <a:cs typeface="Calibri"/>
              </a:rPr>
              <a:t>corriente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neutro 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unidad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transformadora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BK8,traza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BK8-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 se muestra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1.13,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error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2%,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confirma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modelado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unidades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generadoras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sus </a:t>
            </a:r>
            <a:r>
              <a:rPr sz="1100" dirty="0">
                <a:latin typeface="Calibri"/>
                <a:cs typeface="Calibri"/>
              </a:rPr>
              <a:t>transformadores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elevadores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asociados,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correcto.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4684" y="4001167"/>
            <a:ext cx="4841755" cy="280465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2861" y="7140888"/>
            <a:ext cx="4714089" cy="279952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7483"/>
            <a:ext cx="6149340" cy="189928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6350" algn="just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Además,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error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máximo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alimentadores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7.7%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contribución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L3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falla,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umbral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error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10" dirty="0">
                <a:latin typeface="Calibri"/>
                <a:cs typeface="Calibri"/>
              </a:rPr>
              <a:t> aceptable.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Caso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estudio1.5:</a:t>
            </a:r>
            <a:r>
              <a:rPr sz="1100" b="1" i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</a:t>
            </a:r>
            <a:r>
              <a:rPr sz="1100" b="1" i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</a:t>
            </a:r>
            <a:r>
              <a:rPr sz="1100" b="1" i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tierra</a:t>
            </a:r>
            <a:r>
              <a:rPr sz="1100" b="1" i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sz="1100" b="1" i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tierra</a:t>
            </a:r>
            <a:r>
              <a:rPr sz="1100" b="1" i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230</a:t>
            </a:r>
            <a:r>
              <a:rPr sz="1100" b="1" i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kV</a:t>
            </a:r>
            <a:r>
              <a:rPr sz="1100" b="1" i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alta</a:t>
            </a:r>
            <a:r>
              <a:rPr sz="1100" b="1" i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resistencia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00"/>
              </a:lnSpc>
            </a:pPr>
            <a:r>
              <a:rPr sz="1100" dirty="0">
                <a:latin typeface="Calibri"/>
                <a:cs typeface="Calibri"/>
              </a:rPr>
              <a:t>Este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ideal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verificación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potencia, </a:t>
            </a:r>
            <a:r>
              <a:rPr sz="1100" dirty="0">
                <a:latin typeface="Calibri"/>
                <a:cs typeface="Calibri"/>
              </a:rPr>
              <a:t>debido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naturaleza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resistiva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ubicación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desconocida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misma.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C-</a:t>
            </a:r>
            <a:r>
              <a:rPr sz="1100" dirty="0">
                <a:latin typeface="Calibri"/>
                <a:cs typeface="Calibri"/>
              </a:rPr>
              <a:t>g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alta </a:t>
            </a:r>
            <a:r>
              <a:rPr sz="1100" dirty="0">
                <a:latin typeface="Calibri"/>
                <a:cs typeface="Calibri"/>
              </a:rPr>
              <a:t>resistencia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ocurrió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L1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circuito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230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1.15.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causada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 árbol 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estaba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observó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 formación 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arco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 conductor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árbol.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Por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falla 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ubicó (afortunadamente) en aproximadamente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94%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longitud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línea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X.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1418" y="2736496"/>
            <a:ext cx="3440435" cy="202423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4820538"/>
            <a:ext cx="6148705" cy="138747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6350" algn="just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información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ubicación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ingresó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intentar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estimar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parámetro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desconocido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resistencia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restante.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ubicación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resistencia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árbol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varió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hasta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obtuvo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mejor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coincidencia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alcanzada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tensiones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L1 </a:t>
            </a:r>
            <a:r>
              <a:rPr sz="1100" dirty="0">
                <a:latin typeface="Calibri"/>
                <a:cs typeface="Calibri"/>
              </a:rPr>
              <a:t>registradas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resultados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simulación.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Una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resistencia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árbol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46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Ω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primarios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proporcionó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mejor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ajuste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resultados.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fuentes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son: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L3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230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L4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230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L2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terciario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T1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transformador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línea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L5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115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kV.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2611" y="6276160"/>
            <a:ext cx="5576192" cy="306989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9324543"/>
            <a:ext cx="6146800" cy="5353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Dado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subestación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monitoreadas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valores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Fig.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1.16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lado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derecho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DFR,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primer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será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confirmar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precisión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 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analógicas.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define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Sección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1.10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pu):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4723" y="923345"/>
            <a:ext cx="3442027" cy="15593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6627" y="2646933"/>
            <a:ext cx="37026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donde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registrada.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son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82093" y="2885748"/>
            <a:ext cx="1596455" cy="206511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06627" y="5132958"/>
            <a:ext cx="29794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Sustituyendo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ecuación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(1)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da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65528" y="5550151"/>
            <a:ext cx="2245109" cy="117965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94748" y="8859570"/>
            <a:ext cx="1531230" cy="9094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06627" y="6933056"/>
            <a:ext cx="6149340" cy="22409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Entonces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concluir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aceptable.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Calibri"/>
              <a:cs typeface="Calibri"/>
            </a:endParaRPr>
          </a:p>
          <a:p>
            <a:pPr marL="12700" marR="5715" algn="just">
              <a:lnSpc>
                <a:spcPct val="101899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ahora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verificar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similar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1.4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utilizando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medidos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mostrados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Fig.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1.16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valores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RMS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calculados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partir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simulación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muestran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diagrama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unifilar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salida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Fig.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1.17.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tabla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1.4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resume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resultados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análisis.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  <a:tabLst>
                <a:tab pos="5431155" algn="l"/>
              </a:tabLst>
            </a:pPr>
            <a:r>
              <a:rPr sz="1100" dirty="0">
                <a:latin typeface="Calibri"/>
                <a:cs typeface="Calibri"/>
              </a:rPr>
              <a:t>Se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concluir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difícil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hacer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coincidir.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errores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contribución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son </a:t>
            </a:r>
            <a:r>
              <a:rPr sz="1100" dirty="0">
                <a:latin typeface="Calibri"/>
                <a:cs typeface="Calibri"/>
              </a:rPr>
              <a:t>calculados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define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fórmula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(2),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errores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exceden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umbral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seguridad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10%.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Sin </a:t>
            </a:r>
            <a:r>
              <a:rPr sz="1100" dirty="0">
                <a:latin typeface="Calibri"/>
                <a:cs typeface="Calibri"/>
              </a:rPr>
              <a:t>embargo,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errores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normalizan,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fórmula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(3),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total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calculado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1337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errores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debajo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10%.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Además,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añaden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errores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normalizados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alimentadores,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definen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pie 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página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b,</a:t>
            </a:r>
            <a:r>
              <a:rPr sz="1100" dirty="0">
                <a:latin typeface="Calibri"/>
                <a:cs typeface="Calibri"/>
              </a:rPr>
              <a:t>	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cual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está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cerca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error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normalizado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total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3.8%.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1730" y="937385"/>
            <a:ext cx="4448280" cy="19390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2776" y="3116793"/>
            <a:ext cx="4226025" cy="29438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6241160"/>
            <a:ext cx="6148705" cy="326390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Este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difícil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confirmar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modelos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cortocircuito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potencia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resistencia,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requiere verificación,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emplearse varias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definiciones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errores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normalizados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idea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errores</a:t>
            </a:r>
            <a:r>
              <a:rPr sz="1100" spc="-10" dirty="0">
                <a:latin typeface="Calibri"/>
                <a:cs typeface="Calibri"/>
              </a:rPr>
              <a:t> máximos.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1.14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Estándar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COMTRADE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estándar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IEEE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C37.111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define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formato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común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intercambio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transitorios </a:t>
            </a:r>
            <a:r>
              <a:rPr sz="1100" dirty="0">
                <a:latin typeface="Calibri"/>
                <a:cs typeface="Calibri"/>
              </a:rPr>
              <a:t>(COMTRADE)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potencia,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desarrollado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proporcionar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formato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archivo </a:t>
            </a:r>
            <a:r>
              <a:rPr sz="1100" dirty="0">
                <a:latin typeface="Calibri"/>
                <a:cs typeface="Calibri"/>
              </a:rPr>
              <a:t>estándar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onda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analógicas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muestreadas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recopilados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variedad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equipos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monitoreo.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formato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estándar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COMTRADE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protocolo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comunicación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transferir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archivos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datos,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pero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permite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intercambio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archivos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variedades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dispositivos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incompatibles.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estándar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vincular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dispositivos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incompatibles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intercambiar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datos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prueba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relés.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600"/>
              </a:lnSpc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reproducción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estándar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COMTRADE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detectar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problemas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equipos,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ocultas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errores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configuración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relé.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disponibilidad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formato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COMTRADE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capacidad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reproducción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 herramienta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valiosa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 la resolución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problemas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evaluación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operaciones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deseadas.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restauración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operaciones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deseadas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mejorar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realizar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rápido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mediante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-10" dirty="0">
                <a:latin typeface="Calibri"/>
                <a:cs typeface="Calibri"/>
              </a:rPr>
              <a:t> herramientas.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7483"/>
            <a:ext cx="6148705" cy="3265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01899"/>
              </a:lnSpc>
              <a:spcBef>
                <a:spcPts val="75"/>
              </a:spcBef>
            </a:pPr>
            <a:r>
              <a:rPr sz="1100" dirty="0">
                <a:latin typeface="Calibri"/>
                <a:cs typeface="Calibri"/>
              </a:rPr>
              <a:t>Equipos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prueba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basado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computadora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junto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formato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archivo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COMTRADE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recrear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perturbaciones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específicas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probar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desarrollar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nuevos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productos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relés. </a:t>
            </a:r>
            <a:r>
              <a:rPr sz="1100" dirty="0">
                <a:latin typeface="Calibri"/>
                <a:cs typeface="Calibri"/>
              </a:rPr>
              <a:t>Además,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aplicarse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eventos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presentan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desafío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transmisión </a:t>
            </a:r>
            <a:r>
              <a:rPr sz="1100" dirty="0">
                <a:latin typeface="Calibri"/>
                <a:cs typeface="Calibri"/>
              </a:rPr>
              <a:t>existentes,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utilizando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estándar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COMTRADE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referencia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seleccionar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aprobar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nuevos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sistemas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numéricos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suministrados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diversos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fabricantes.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estudio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8.1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describe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aplicación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formato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COMTRADE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incidente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provocado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transitorio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conmutación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DFR.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formato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COMTRADE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transfirió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equipo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prueba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basado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computadora.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dispositivo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equipo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prueba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fueron </a:t>
            </a:r>
            <a:r>
              <a:rPr sz="1100" dirty="0">
                <a:latin typeface="Calibri"/>
                <a:cs typeface="Calibri"/>
              </a:rPr>
              <a:t>fabricados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compañías.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transitorio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activó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operación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deseada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interruptor,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resultó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disparo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ciclo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combinado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150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MW.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análisis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registros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revelaron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puso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nuevamente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servicio,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suponiendo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funcionamiento </a:t>
            </a:r>
            <a:r>
              <a:rPr sz="1100" dirty="0">
                <a:latin typeface="Calibri"/>
                <a:cs typeface="Calibri"/>
              </a:rPr>
              <a:t>incorrecto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interruptor de 138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analizar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incidente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detalle,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registro </a:t>
            </a:r>
            <a:r>
              <a:rPr sz="1100" dirty="0">
                <a:latin typeface="Calibri"/>
                <a:cs typeface="Calibri"/>
              </a:rPr>
              <a:t>DFR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incidente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convirtió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primeramente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formato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COMTRADE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reproducido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usando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equipo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prueba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automatizado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probar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interruptor,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aislamiento.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reproducción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confirmó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interruptor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produjo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salida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consistente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salida </a:t>
            </a:r>
            <a:r>
              <a:rPr sz="1100" dirty="0">
                <a:latin typeface="Calibri"/>
                <a:cs typeface="Calibri"/>
              </a:rPr>
              <a:t>estaba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solo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conectó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alimentación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dc,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energizando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relé.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pruebas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reproducción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llevaron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revisión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esquemas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planos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cableado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descubrimiento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 </a:t>
            </a:r>
            <a:r>
              <a:rPr sz="1100" dirty="0">
                <a:latin typeface="Calibri"/>
                <a:cs typeface="Calibri"/>
              </a:rPr>
              <a:t>contacto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soldado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interruptores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auxiliares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iniciación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interruptor.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9398" y="4223326"/>
            <a:ext cx="5302713" cy="56418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</TotalTime>
  <Words>9803</Words>
  <Application>Microsoft Office PowerPoint</Application>
  <PresentationFormat>Personalizado</PresentationFormat>
  <Paragraphs>317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7" baseType="lpstr">
      <vt:lpstr>Symbol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Marita</cp:lastModifiedBy>
  <cp:revision>1</cp:revision>
  <dcterms:created xsi:type="dcterms:W3CDTF">2022-05-08T07:24:33Z</dcterms:created>
  <dcterms:modified xsi:type="dcterms:W3CDTF">2022-06-20T00:33:24Z</dcterms:modified>
</cp:coreProperties>
</file>